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0" r:id="rId1"/>
    <p:sldMasterId id="2147483914" r:id="rId2"/>
    <p:sldMasterId id="2147483926" r:id="rId3"/>
  </p:sldMasterIdLst>
  <p:notesMasterIdLst>
    <p:notesMasterId r:id="rId29"/>
  </p:notesMasterIdLst>
  <p:sldIdLst>
    <p:sldId id="350" r:id="rId4"/>
    <p:sldId id="339" r:id="rId5"/>
    <p:sldId id="318" r:id="rId6"/>
    <p:sldId id="344" r:id="rId7"/>
    <p:sldId id="257" r:id="rId8"/>
    <p:sldId id="265" r:id="rId9"/>
    <p:sldId id="315" r:id="rId10"/>
    <p:sldId id="343" r:id="rId11"/>
    <p:sldId id="345" r:id="rId12"/>
    <p:sldId id="346" r:id="rId13"/>
    <p:sldId id="349" r:id="rId14"/>
    <p:sldId id="322" r:id="rId15"/>
    <p:sldId id="319" r:id="rId16"/>
    <p:sldId id="270" r:id="rId17"/>
    <p:sldId id="347" r:id="rId18"/>
    <p:sldId id="348" r:id="rId19"/>
    <p:sldId id="340" r:id="rId20"/>
    <p:sldId id="316" r:id="rId21"/>
    <p:sldId id="268" r:id="rId22"/>
    <p:sldId id="286" r:id="rId23"/>
    <p:sldId id="287" r:id="rId24"/>
    <p:sldId id="288" r:id="rId25"/>
    <p:sldId id="289" r:id="rId26"/>
    <p:sldId id="313" r:id="rId27"/>
    <p:sldId id="263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81" autoAdjust="0"/>
  </p:normalViewPr>
  <p:slideViewPr>
    <p:cSldViewPr snapToGrid="0" snapToObjects="1">
      <p:cViewPr varScale="1">
        <p:scale>
          <a:sx n="109" d="100"/>
          <a:sy n="109" d="100"/>
        </p:scale>
        <p:origin x="14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%20SSD:Users:emily2:Documents:WRRI%20Final%20Report%202%20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Mac%20SSD:Users:emily2:Documents:WRRI%20Final%20Report%202%20Dat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Mac%20SSD:Users:emily2:Documents:WRRI%20Final%20Report%202%20Data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Log</a:t>
            </a:r>
            <a:r>
              <a:rPr lang="en-US" sz="1800" b="1" i="0" baseline="-25000" dirty="0">
                <a:effectLst/>
              </a:rPr>
              <a:t>10</a:t>
            </a:r>
            <a:r>
              <a:rPr lang="en-US" sz="1800" b="1" i="0" baseline="0" dirty="0">
                <a:effectLst/>
              </a:rPr>
              <a:t> Reductions of Bacteria from Raw Sewage to NCT2RW</a:t>
            </a:r>
            <a:endParaRPr lang="en-US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'Mac SSD:Users:emily2:Documents:[NCT2RW Log10 Data.xlsx]Bacteria'!$A$27:$C$27</c:f>
                <c:numCache>
                  <c:formatCode>General</c:formatCode>
                  <c:ptCount val="3"/>
                  <c:pt idx="0">
                    <c:v>0.13819527320791999</c:v>
                  </c:pt>
                  <c:pt idx="1">
                    <c:v>9.6240346508184998E-2</c:v>
                  </c:pt>
                  <c:pt idx="2">
                    <c:v>0.40265114969168703</c:v>
                  </c:pt>
                </c:numCache>
              </c:numRef>
            </c:plus>
            <c:minus>
              <c:numRef>
                <c:f>'Mac SSD:Users:emily2:Documents:[NCT2RW Log10 Data.xlsx]Bacteria'!$A$27:$C$27</c:f>
                <c:numCache>
                  <c:formatCode>General</c:formatCode>
                  <c:ptCount val="3"/>
                  <c:pt idx="0">
                    <c:v>0.13819527320791999</c:v>
                  </c:pt>
                  <c:pt idx="1">
                    <c:v>9.6240346508184998E-2</c:v>
                  </c:pt>
                  <c:pt idx="2">
                    <c:v>0.40265114969168703</c:v>
                  </c:pt>
                </c:numCache>
              </c:numRef>
            </c:minus>
          </c:errBars>
          <c:cat>
            <c:strRef>
              <c:f>'Mac SSD:Users:emily2:Documents:[NCT2RW Log10 Data.xlsx]Bacteria'!$A$24:$C$24</c:f>
              <c:strCache>
                <c:ptCount val="3"/>
                <c:pt idx="0">
                  <c:v>_x0008_E. coli*</c:v>
                </c:pt>
                <c:pt idx="1">
                  <c:v>_x0012_Enterococcus spp.*</c:v>
                </c:pt>
                <c:pt idx="2">
                  <c:v>_x000f_Salmonella spp.</c:v>
                </c:pt>
              </c:strCache>
            </c:strRef>
          </c:cat>
          <c:val>
            <c:numRef>
              <c:f>'Mac SSD:Users:emily2:Documents:[NCT2RW Log10 Data.xlsx]Bacteria'!$A$25:$C$25</c:f>
              <c:numCache>
                <c:formatCode>General</c:formatCode>
                <c:ptCount val="3"/>
                <c:pt idx="0">
                  <c:v>6.3572044126190477</c:v>
                </c:pt>
                <c:pt idx="1">
                  <c:v>5.6202821477333327</c:v>
                </c:pt>
                <c:pt idx="2">
                  <c:v>4.8527580606190446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F-49E5-9B3E-35AF76C16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057040"/>
        <c:axId val="297063704"/>
      </c:barChart>
      <c:catAx>
        <c:axId val="297057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Microorganism</a:t>
                </a:r>
              </a:p>
            </c:rich>
          </c:tx>
          <c:layout>
            <c:manualLayout>
              <c:xMode val="edge"/>
              <c:yMode val="edge"/>
              <c:x val="0.4692385237366235"/>
              <c:y val="0.927895268139654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97063704"/>
        <c:crosses val="autoZero"/>
        <c:auto val="1"/>
        <c:lblAlgn val="ctr"/>
        <c:lblOffset val="100"/>
        <c:noMultiLvlLbl val="0"/>
      </c:catAx>
      <c:valAx>
        <c:axId val="297063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Log</a:t>
                </a:r>
                <a:r>
                  <a:rPr lang="en-US" sz="1600" baseline="-25000" dirty="0"/>
                  <a:t>10</a:t>
                </a:r>
                <a:r>
                  <a:rPr lang="en-US" sz="1600" dirty="0"/>
                  <a:t> Reduction per 100mL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7057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sz="1600" b="1" i="0" baseline="0" dirty="0">
                <a:effectLst/>
              </a:rPr>
              <a:t>Log10 Reductions of Viruses from Raw Sewage to NCT2RW</a:t>
            </a:r>
            <a:endParaRPr lang="en-US" sz="16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'Mac SSD:Users:emily2:Documents:[NCT2RW Log10 Data.xlsx]Viruses'!$A$27:$F$27</c:f>
                <c:numCache>
                  <c:formatCode>General</c:formatCode>
                  <c:ptCount val="6"/>
                  <c:pt idx="0">
                    <c:v>0.174403379670795</c:v>
                  </c:pt>
                  <c:pt idx="1">
                    <c:v>0.21037492012388401</c:v>
                  </c:pt>
                  <c:pt idx="2">
                    <c:v>0.24911981505897901</c:v>
                  </c:pt>
                  <c:pt idx="3">
                    <c:v>0.474420270373617</c:v>
                  </c:pt>
                  <c:pt idx="4">
                    <c:v>0.79082908880249503</c:v>
                  </c:pt>
                  <c:pt idx="5">
                    <c:v>1.2701050157207669</c:v>
                  </c:pt>
                </c:numCache>
              </c:numRef>
            </c:plus>
            <c:minus>
              <c:numRef>
                <c:f>'Mac SSD:Users:emily2:Documents:[NCT2RW Log10 Data.xlsx]Viruses'!$A$27:$F$27</c:f>
                <c:numCache>
                  <c:formatCode>General</c:formatCode>
                  <c:ptCount val="6"/>
                  <c:pt idx="0">
                    <c:v>0.174403379670795</c:v>
                  </c:pt>
                  <c:pt idx="1">
                    <c:v>0.21037492012388401</c:v>
                  </c:pt>
                  <c:pt idx="2">
                    <c:v>0.24911981505897901</c:v>
                  </c:pt>
                  <c:pt idx="3">
                    <c:v>0.474420270373617</c:v>
                  </c:pt>
                  <c:pt idx="4">
                    <c:v>0.79082908880249503</c:v>
                  </c:pt>
                  <c:pt idx="5">
                    <c:v>1.2701050157207669</c:v>
                  </c:pt>
                </c:numCache>
              </c:numRef>
            </c:minus>
          </c:errBars>
          <c:cat>
            <c:strRef>
              <c:f>'Mac SSD:Users:emily2:Documents:[NCT2RW Log10 Data.xlsx]Viruses'!$A$24:$F$24</c:f>
              <c:strCache>
                <c:ptCount val="6"/>
                <c:pt idx="0">
                  <c:v>_x0012_Somatic Coliphage*</c:v>
                </c:pt>
                <c:pt idx="1">
                  <c:v>_x001b_F+/Male Specific Coliphage*</c:v>
                </c:pt>
                <c:pt idx="2">
                  <c:v>_x0010_Total Coliphage*</c:v>
                </c:pt>
                <c:pt idx="3">
                  <c:v>_x000d_Norovirus GII</c:v>
                </c:pt>
                <c:pt idx="4">
                  <c:v>_x000e_Adenovirus A-F</c:v>
                </c:pt>
                <c:pt idx="5">
                  <c:v>_x0015_Infectious Adenovirus</c:v>
                </c:pt>
              </c:strCache>
            </c:strRef>
          </c:cat>
          <c:val>
            <c:numRef>
              <c:f>'Mac SSD:Users:emily2:Documents:[NCT2RW Log10 Data.xlsx]Viruses'!$A$25:$F$25</c:f>
              <c:numCache>
                <c:formatCode>General</c:formatCode>
                <c:ptCount val="6"/>
                <c:pt idx="0">
                  <c:v>4.1408806565714151</c:v>
                </c:pt>
                <c:pt idx="1">
                  <c:v>3.8640207577619039</c:v>
                </c:pt>
                <c:pt idx="2">
                  <c:v>4.2071430808571417</c:v>
                </c:pt>
                <c:pt idx="3">
                  <c:v>3.277355896095238</c:v>
                </c:pt>
                <c:pt idx="4">
                  <c:v>1.785171082809524</c:v>
                </c:pt>
                <c:pt idx="5">
                  <c:v>3.2749169276666672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0-401D-BB4B-B8F88BB0C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064096"/>
        <c:axId val="297060960"/>
      </c:barChart>
      <c:catAx>
        <c:axId val="297064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Microorganism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297060960"/>
        <c:crosses val="autoZero"/>
        <c:auto val="1"/>
        <c:lblAlgn val="ctr"/>
        <c:lblOffset val="100"/>
        <c:noMultiLvlLbl val="0"/>
      </c:catAx>
      <c:valAx>
        <c:axId val="297060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Log</a:t>
                </a:r>
                <a:r>
                  <a:rPr lang="en-US" sz="1600" baseline="-25000" dirty="0"/>
                  <a:t>10 </a:t>
                </a:r>
                <a:r>
                  <a:rPr lang="en-US" sz="1600" dirty="0"/>
                  <a:t>Reduction per 100mL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97064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r>
              <a:rPr lang="en-US" sz="2000" dirty="0">
                <a:latin typeface="Calibri" panose="020F0502020204030204" pitchFamily="34" charset="0"/>
              </a:rPr>
              <a:t>Log</a:t>
            </a:r>
            <a:r>
              <a:rPr lang="en-US" sz="2000" baseline="-25000" dirty="0">
                <a:latin typeface="Calibri" panose="020F0502020204030204" pitchFamily="34" charset="0"/>
              </a:rPr>
              <a:t>10</a:t>
            </a:r>
            <a:r>
              <a:rPr lang="en-US" sz="2000" baseline="0" dirty="0">
                <a:latin typeface="Calibri" panose="020F0502020204030204" pitchFamily="34" charset="0"/>
              </a:rPr>
              <a:t> Reductions of Protozoan Parasites from Raw Sewage to NCT2RW</a:t>
            </a:r>
            <a:endParaRPr lang="en-US" sz="2000" dirty="0">
              <a:latin typeface="Calibri" panose="020F050202020403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509973753280801"/>
          <c:y val="0.236507936507936"/>
          <c:w val="0.78111417322834598"/>
          <c:h val="0.492018185226846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'Mac SSD:Users:emily2:Documents:[NCT2RW Log10 Data.xlsx]Protozoan Parasites'!$A$27:$D$27</c:f>
                <c:numCache>
                  <c:formatCode>General</c:formatCode>
                  <c:ptCount val="4"/>
                  <c:pt idx="0">
                    <c:v>0.156676261478748</c:v>
                  </c:pt>
                  <c:pt idx="1">
                    <c:v>0.193687007999813</c:v>
                  </c:pt>
                  <c:pt idx="2">
                    <c:v>0.20762398314760599</c:v>
                  </c:pt>
                  <c:pt idx="3">
                    <c:v>0.25992323266391198</c:v>
                  </c:pt>
                </c:numCache>
              </c:numRef>
            </c:plus>
            <c:minus>
              <c:numRef>
                <c:f>'Mac SSD:Users:emily2:Documents:[NCT2RW Log10 Data.xlsx]Protozoan Parasites'!$A$27:$D$27</c:f>
                <c:numCache>
                  <c:formatCode>General</c:formatCode>
                  <c:ptCount val="4"/>
                  <c:pt idx="0">
                    <c:v>0.156676261478748</c:v>
                  </c:pt>
                  <c:pt idx="1">
                    <c:v>0.193687007999813</c:v>
                  </c:pt>
                  <c:pt idx="2">
                    <c:v>0.20762398314760599</c:v>
                  </c:pt>
                  <c:pt idx="3">
                    <c:v>0.25992323266391198</c:v>
                  </c:pt>
                </c:numCache>
              </c:numRef>
            </c:minus>
          </c:errBars>
          <c:cat>
            <c:strRef>
              <c:f>'Mac SSD:Users:emily2:Documents:[NCT2RW Log10 Data.xlsx]Protozoan Parasites'!$A$24:$D$24</c:f>
              <c:strCache>
                <c:ptCount val="4"/>
                <c:pt idx="0">
                  <c:v>_x001c_C. perfringens (Pasteurized)</c:v>
                </c:pt>
                <c:pt idx="1">
                  <c:v>_x0016_C. perfringens (Total)</c:v>
                </c:pt>
                <c:pt idx="2">
                  <c:v>_x0014_Cryptosporidium spp.</c:v>
                </c:pt>
                <c:pt idx="3">
                  <c:v>_x000c_Giardia spp.</c:v>
                </c:pt>
              </c:strCache>
            </c:strRef>
          </c:cat>
          <c:val>
            <c:numRef>
              <c:f>'Mac SSD:Users:emily2:Documents:[NCT2RW Log10 Data.xlsx]Protozoan Parasites'!$A$25:$D$25</c:f>
              <c:numCache>
                <c:formatCode>General</c:formatCode>
                <c:ptCount val="4"/>
                <c:pt idx="0">
                  <c:v>4.2555577143333334</c:v>
                </c:pt>
                <c:pt idx="1">
                  <c:v>4.4313239237619104</c:v>
                </c:pt>
                <c:pt idx="2">
                  <c:v>2.3462437240476191</c:v>
                </c:pt>
                <c:pt idx="3">
                  <c:v>2.7121626856666672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2-4BF4-9090-9CB2999A9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067232"/>
        <c:axId val="297068016"/>
      </c:barChart>
      <c:catAx>
        <c:axId val="297067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en-US" sz="1500" dirty="0"/>
                  <a:t>Microorganism</a:t>
                </a:r>
              </a:p>
            </c:rich>
          </c:tx>
          <c:layout>
            <c:manualLayout>
              <c:xMode val="edge"/>
              <c:yMode val="edge"/>
              <c:x val="0.44325283786905217"/>
              <c:y val="0.8718309607982607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97068016"/>
        <c:crosses val="autoZero"/>
        <c:auto val="1"/>
        <c:lblAlgn val="ctr"/>
        <c:lblOffset val="100"/>
        <c:noMultiLvlLbl val="0"/>
      </c:catAx>
      <c:valAx>
        <c:axId val="297068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Log</a:t>
                </a:r>
                <a:r>
                  <a:rPr lang="en-US" sz="1400" baseline="-25000" dirty="0"/>
                  <a:t>10</a:t>
                </a:r>
                <a:r>
                  <a:rPr lang="en-US" sz="1400" baseline="0" dirty="0"/>
                  <a:t> Reduction per 100mL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5.7184904340055576E-2"/>
              <c:y val="0.196371907372823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970672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0.51148</cdr:x>
      <cdr:y>0.33992</cdr:y>
    </cdr:from>
    <cdr:to>
      <cdr:x>0.54399</cdr:x>
      <cdr:y>0.4195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3786043" y="1507556"/>
          <a:ext cx="240632" cy="352926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0.59886</cdr:x>
      <cdr:y>0.46874</cdr:y>
    </cdr:from>
    <cdr:to>
      <cdr:x>0.63214</cdr:x>
      <cdr:y>0.55086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4329764" y="2014512"/>
          <a:ext cx="240615" cy="35292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0.14698</cdr:x>
      <cdr:y>0.33445</cdr:y>
    </cdr:from>
    <cdr:to>
      <cdr:x>0.9718</cdr:x>
      <cdr:y>0.33445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E7AD7170-33E3-4581-905F-5247343ECABC}"/>
            </a:ext>
          </a:extLst>
        </cdr:cNvPr>
        <cdr:cNvCxnSpPr/>
      </cdr:nvCxnSpPr>
      <cdr:spPr>
        <a:xfrm xmlns:a="http://schemas.openxmlformats.org/drawingml/2006/main">
          <a:off x="1143487" y="1481586"/>
          <a:ext cx="6416843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787AAF3-C8BB-4AF9-B175-E1C91CD4FAFC}" type="datetimeFigureOut">
              <a:rPr lang="en-US" altLang="en-US"/>
              <a:pPr/>
              <a:t>12/23/2019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37F0FBF-2B6F-49BF-81EE-3B9CDCCB6AD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93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34A93-3834-6244-A786-A3EE191487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48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Need for: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Real work, field study of microbial quality, reduction performance, and assessment of NCT2RW systems.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Pathogens and indicators in RS, RW, and SW + blending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New Information: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-Full scale production of dual disinfected RW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-Pathogen load in RS, and Surface waters (not always good data sets, will have data through time)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-Relationship between indicators and pathogens in RS, RW, and SW for methods and samples taken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-Storage of 80/20 and die-off of organisms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0C487D47-1BE4-4CA4-ACA3-D82B2768BD6C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6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Microbes: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/>
              <a:t>Common in RS and treated WW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/>
              <a:t>Astrovirus – SS RNA </a:t>
            </a:r>
          </a:p>
          <a:p>
            <a:pPr lvl="6">
              <a:spcBef>
                <a:spcPct val="0"/>
              </a:spcBef>
              <a:buFontTx/>
              <a:buChar char="-"/>
            </a:pPr>
            <a:r>
              <a:rPr lang="en-US" altLang="en-US" dirty="0"/>
              <a:t>Coxscakie (is an enterovirus) –more resistant to UV  - also data to show coxsackie and echo are resistant to chlorine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/>
              <a:t>Hep A – persistent in environment, susceptible to UV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/>
              <a:t>Adeno is also very persistent and resistant 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800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800" dirty="0"/>
              <a:t>Crypto, Cl is not effective, need really high Ct values</a:t>
            </a:r>
          </a:p>
          <a:p>
            <a:pPr>
              <a:spcBef>
                <a:spcPct val="0"/>
              </a:spcBef>
            </a:pPr>
            <a:endParaRPr lang="en-US" altLang="en-US" sz="800" dirty="0"/>
          </a:p>
          <a:p>
            <a:pPr>
              <a:spcBef>
                <a:spcPct val="0"/>
              </a:spcBef>
            </a:pPr>
            <a:endParaRPr lang="en-US" altLang="en-US" sz="800" dirty="0"/>
          </a:p>
          <a:p>
            <a:pPr>
              <a:spcBef>
                <a:spcPct val="0"/>
              </a:spcBef>
            </a:pPr>
            <a:r>
              <a:rPr lang="en-US" altLang="en-US" sz="800" dirty="0"/>
              <a:t>Chemicals:</a:t>
            </a:r>
          </a:p>
          <a:p>
            <a:pPr>
              <a:spcBef>
                <a:spcPct val="0"/>
              </a:spcBef>
            </a:pPr>
            <a:r>
              <a:rPr lang="en-US" altLang="en-US" sz="800" dirty="0"/>
              <a:t>Metals - Lead, Mercury, Chromium, Arsenic: Most fall below PH guidelines – Boron can also be an issue depending on geological structure</a:t>
            </a:r>
          </a:p>
          <a:p>
            <a:pPr>
              <a:spcBef>
                <a:spcPct val="0"/>
              </a:spcBef>
            </a:pPr>
            <a:r>
              <a:rPr lang="en-US" altLang="en-US" sz="800" dirty="0"/>
              <a:t>Salts – Usually measured as TDS- salts can result in aesthetic concerns. Ca and Mg can cause damage to HH appliances(hard water), Sodium and Chloride are related to excess salinity – which can cause problems for water used for plant irrigation \</a:t>
            </a:r>
          </a:p>
          <a:p>
            <a:pPr>
              <a:spcBef>
                <a:spcPct val="0"/>
              </a:spcBef>
            </a:pPr>
            <a:r>
              <a:rPr lang="en-US" altLang="en-US" sz="800" dirty="0"/>
              <a:t>Oxyhalides- Bromate Max contaminant level is 10ug/L by EPA – perchlorate is assoc with anthropogenic activities – some states have instituted standards (MA- 2ug/L), also naturally occurs. Storage of bleach will cause chlorate and perchlorate formation </a:t>
            </a:r>
          </a:p>
          <a:p>
            <a:pPr>
              <a:spcBef>
                <a:spcPct val="0"/>
              </a:spcBef>
            </a:pPr>
            <a:r>
              <a:rPr lang="en-US" altLang="en-US" sz="800" dirty="0"/>
              <a:t>Nutrients- N and P and related constituents – especially important for irrigation and runoff</a:t>
            </a:r>
          </a:p>
          <a:p>
            <a:pPr>
              <a:spcBef>
                <a:spcPct val="0"/>
              </a:spcBef>
            </a:pPr>
            <a:endParaRPr lang="en-US" altLang="en-US" sz="800" dirty="0"/>
          </a:p>
          <a:p>
            <a:pPr>
              <a:spcBef>
                <a:spcPct val="0"/>
              </a:spcBef>
            </a:pPr>
            <a:r>
              <a:rPr lang="en-US" altLang="en-US" sz="800" dirty="0"/>
              <a:t>Also important for organic chemicals: industrial chemicals, pesticides, pharmaceuticals, and personal care products, food additives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4F6DE3A2-A9C5-45AD-A493-AAAEFFC3E62E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3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AE78733E-3CCC-4396-9073-62FE46615916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1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Motivation for using reclaimed water: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/>
              <a:t>Limited resources, limited freshwater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/>
              <a:t>Drought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/>
              <a:t>Consumption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/>
              <a:t>Population growth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/>
              <a:t>Agriculture and industrial use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/>
              <a:t>Cost savings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/>
              <a:t>Uses listed on slide – want to take advantage of these uses without using DW  (or water of drinkable quality)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dirty="0"/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Benefits of Reuse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1. Environmental 2. Economic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Listed in type of use section: expanding water resources WO using source water (surface water used for drinking) or DW quality water for purposes that do not require high quality water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Environmental and ecosystem benefits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Cost savings – from treating all water to DW quality: also less cost to those using the RW for irrigation (golf courses, farmers, etc), industrial purposes (cheaper on the dollar compared to DW quality water)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Reduce need for chemical fertilizers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Decreasing WW discharges, to sensitive habitats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 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0CEAE28F-D5B6-45B6-8A40-01D907FCAF11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3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Address how microbial concerns can be identified and addressed for reclaimed water for potable reuse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ED9A0683-AC06-43C2-898D-D9812BE2C81C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2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8.5, 9.5, 8.5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34A93-3834-6244-A786-A3EE191487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23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8.5, 9.5, 8.5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34A93-3834-6244-A786-A3EE191487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30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8.5, 9.5, 8.5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34A93-3834-6244-A786-A3EE191487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722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WW Treatment generally: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Tertiary treatment (primary, secondary clarification, followed by filtration, then disinfection, x2 for Type 2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Uses for Type 1: landscaping, car washing, irrigation of food crops not directly consumed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Uses for Type 2: 20/80 combination + 5 day treatment (expansion of source water for drinking), irrigation of food crops for direct consumption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*All plants currently producing Type 1 or Type 2 use for Type 1 purposes 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23536EA1-8CB3-462A-92CD-4FC881BD626A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2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E90865-F152-49AC-A93F-DE6B2A5D1901}" type="datetimeFigureOut">
              <a:rPr lang="en-US" altLang="en-US"/>
              <a:pPr/>
              <a:t>12/23/2019</a:t>
            </a:fld>
            <a:endParaRPr lang="en-US" alt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7C2C00A-3A2E-4769-8C38-062C33E423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877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35B4D8-A78D-4ED4-B784-08447866B9E1}" type="datetimeFigureOut">
              <a:rPr lang="en-US" altLang="en-US"/>
              <a:pPr/>
              <a:t>12/23/2019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78A05-3F62-4BB8-95D4-40DB4C5CAC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7691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2417DBE-7BE1-4CD8-AC0D-3AD7E273F9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E6AB70C-0A68-4B4C-AFF0-149885DC34DD}" type="datetimeFigureOut">
              <a:rPr lang="en-US" altLang="en-US"/>
              <a:pPr/>
              <a:t>12/23/2019</a:t>
            </a:fld>
            <a:endParaRPr lang="en-US" alt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00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4314-924D-0B4E-AC37-C5B0963CAA71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CF32-7F7F-2D43-B2B3-DAF0156F9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28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4314-924D-0B4E-AC37-C5B0963CAA71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CF32-7F7F-2D43-B2B3-DAF0156F9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4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4314-924D-0B4E-AC37-C5B0963CAA71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CF32-7F7F-2D43-B2B3-DAF0156F9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49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4314-924D-0B4E-AC37-C5B0963CAA71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CF32-7F7F-2D43-B2B3-DAF0156F9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07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4314-924D-0B4E-AC37-C5B0963CAA71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CF32-7F7F-2D43-B2B3-DAF0156F9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1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4314-924D-0B4E-AC37-C5B0963CAA71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CF32-7F7F-2D43-B2B3-DAF0156F9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65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4314-924D-0B4E-AC37-C5B0963CAA71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CF32-7F7F-2D43-B2B3-DAF0156F9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2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4314-924D-0B4E-AC37-C5B0963CAA71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CF32-7F7F-2D43-B2B3-DAF0156F9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9F520-8CD6-4BA1-B9FE-4FAFFFC295C8}" type="datetimeFigureOut">
              <a:rPr lang="en-US" altLang="en-US"/>
              <a:pPr/>
              <a:t>12/23/2019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44CBC2C-554B-4C9B-B19C-7048501871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414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4314-924D-0B4E-AC37-C5B0963CAA71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CF32-7F7F-2D43-B2B3-DAF0156F9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75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4314-924D-0B4E-AC37-C5B0963CAA71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CF32-7F7F-2D43-B2B3-DAF0156F9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7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4314-924D-0B4E-AC37-C5B0963CAA71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CF32-7F7F-2D43-B2B3-DAF0156F9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8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DF7AC1-8E78-4D0F-996D-FCB18D3CF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3FF8CC-02D8-450D-8F70-BC27000A1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Mike Aitken Retirement Symposium - 8 Nov.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959A49-578D-41D1-BDED-ED9FCBFC5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FA89B-3BD0-48F8-9DE6-AA44CB845F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2263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95071F-223E-4769-997E-04532000F8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A3BEF0-A251-40D4-85AD-16852D879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Mike Aitken Retirement Symposium - 8 Nov.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E1942C-C511-4ACE-BD00-E0380B15B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5EEF4-5676-4D63-9E5D-74C489AC39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5059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B7F122-4FB5-412F-A2CB-2C4BC4679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20513B-4A8C-4F93-B10A-50D8F1FF9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Mike Aitken Retirement Symposium - 8 Nov.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8F4E83-933D-46C8-B564-DEF4084EB7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4DAD5-4083-46AC-BA01-C60044D9B9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9375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CA3E0F-4687-482C-9B74-8923F29DE7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8D8EB-0A91-4796-B110-C02C25032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Mike Aitken Retirement Symposium - 8 Nov.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FBCC-BB74-412D-955A-0AA5D93AD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CDCC7-B995-44CC-80BA-A568C8EAE4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1272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88121B-C77E-4021-9592-74067D583B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24F22E-A41A-4589-A2DD-3676D785E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Mike Aitken Retirement Symposium - 8 Nov. 2019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D8ED29-C75A-4D4B-8B0F-7AD5DF0DC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A0743-2D93-4C0B-AC12-686164832D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580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73EAD7-716A-4A07-B9E7-737702415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0A40CB-039D-4FE1-B25B-E378EF5FB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Mike Aitken Retirement Symposium - 8 Nov. 2019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22C518-A657-40C1-A2EC-A6C8925A0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91FC0-7708-4942-9431-EA41E263CC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4776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39B7B0-0BE7-47B4-8CE0-32F32DE61B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662640-DD0F-4153-A567-E0758B656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Mike Aitken Retirement Symposium - 8 Nov. 2019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4A508E-3804-4B80-81B8-091F09E88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A9C6-2CD6-44DD-98C1-A0CFC7F0DA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774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3EA49C7-074F-4B69-A313-E86D1C517BBD}" type="datetimeFigureOut">
              <a:rPr lang="en-US" altLang="en-US"/>
              <a:pPr/>
              <a:t>12/23/2019</a:t>
            </a:fld>
            <a:endParaRPr lang="en-US" alt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8ECEF4C-46E5-4570-BFBC-9B86DE873F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68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3DC253-A430-4B59-A9D6-AB39920A7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C21E61-5EFC-4284-B2A8-78DF1CAAB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Mike Aitken Retirement Symposium - 8 Nov.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F040DF-68D0-4666-94B4-73DC03498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CE6B0-2298-4B02-A2D7-91BC0A398B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3767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7B1F7A-49C0-4EC1-AB6A-A3226F314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574478-FFC9-444E-911E-2D2E20F7B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Mike Aitken Retirement Symposium - 8 Nov.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9B4E2-667F-437A-8810-1F71FE047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29254-F7F4-41B9-B21B-359556B6A7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9179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D33342-D884-403D-9068-1E7F85AB6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32E093-C075-456A-BD5D-C6CDBF2E4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Mike Aitken Retirement Symposium - 8 Nov.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F7F3F7-CE54-452B-853F-EB0CA2B12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12D6-7F8C-4B58-B44D-1419C6537A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9512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533400"/>
            <a:ext cx="19621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7340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40702-F851-4512-B618-142991C29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CC25EA-749D-4DE7-B98C-D97EA7A82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Mike Aitken Retirement Symposium - 8 Nov.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94F51A-43C5-4E57-BAA8-A8FB29436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69964-4B2B-4842-9BC1-25F767A2C6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323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fld id="{F2DE3DDD-235A-4087-8F5D-9757996AF1E1}" type="datetimeFigureOut">
              <a:rPr lang="en-US" altLang="en-US"/>
              <a:pPr/>
              <a:t>12/23/2019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64E8C-40F4-4511-82B1-C3A1E53658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738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7BE70B-C912-463C-B3ED-DF18EEE869B9}" type="datetimeFigureOut">
              <a:rPr lang="en-US" altLang="en-US"/>
              <a:pPr/>
              <a:t>12/23/2019</a:t>
            </a:fld>
            <a:endParaRPr lang="en-US" alt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47AD8DF-7C44-453E-8C71-08BAFF71BF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0544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E0B3B-C4A0-401E-B455-D92DC305E103}" type="datetimeFigureOut">
              <a:rPr lang="en-US" altLang="en-US"/>
              <a:pPr/>
              <a:t>12/23/2019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7A559F8-62EF-4878-904F-F7F237D913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683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217FE-6EAD-4C29-8DBA-5B0EF2D799DA}" type="datetimeFigureOut">
              <a:rPr lang="en-US" altLang="en-US"/>
              <a:pPr/>
              <a:t>12/23/2019</a:t>
            </a:fld>
            <a:endParaRPr lang="en-US" alt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840132-DD62-4FFF-83B0-02708EB3D7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067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0EEF632-D256-483B-A920-9F7739751A4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DBB127-4E09-48FE-B6A2-513ACF572010}" type="datetimeFigureOut">
              <a:rPr lang="en-US" altLang="en-US"/>
              <a:pPr/>
              <a:t>12/23/2019</a:t>
            </a:fld>
            <a:endParaRPr lang="en-US" alt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5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64E9748-9A14-4BB8-A92A-E5854F793CD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fld id="{20355399-4477-4C21-82E0-983521355C3E}" type="datetimeFigureOut">
              <a:rPr lang="en-US" altLang="en-US"/>
              <a:pPr/>
              <a:t>12/23/2019</a:t>
            </a:fld>
            <a:endParaRPr lang="en-US" alt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7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B02D2AC0-7D13-430B-8B39-81D2F1E40A51}" type="datetimeFigureOut">
              <a:rPr lang="en-US" altLang="en-US"/>
              <a:pPr/>
              <a:t>12/23/2019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fld id="{08DDF303-CB00-49A1-AB3F-1955844FE793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MS PGothic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MS PGothic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MS PGothic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MS PGothic" panose="020B0600070205080204" pitchFamily="34" charset="-12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04314-924D-0B4E-AC37-C5B0963CAA71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5CF32-7F7F-2D43-B2B3-DAF0156F9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0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22D893-1819-4BF9-B2DB-3724836F4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334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CCE875-96ED-4289-BA25-3D85D508D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F2A658-0125-4283-B713-64E6BBE80A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9C2F7E-EF70-492C-9164-9C00F46364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en-US" dirty="0"/>
              <a:t>Mike Aitken Retirement Symposium - 8 Nov. 2019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F31E52-6475-4BF2-9666-289B29B3BF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B7AFE3E-4203-4C2B-B01D-BE9E739ADB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CA8AE390-CB10-4C57-A000-90C87431076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5800" y="1371600"/>
            <a:ext cx="6705600" cy="0"/>
          </a:xfrm>
          <a:prstGeom prst="line">
            <a:avLst/>
          </a:prstGeom>
          <a:noFill/>
          <a:ln w="57150" cmpd="thickThin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ites/production/files/2019-09/documents/water-reuse-2019-appendix-a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A7A6118-6904-42CE-96D6-AAF7E58BD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1760"/>
            <a:ext cx="6400800" cy="17526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Mark D. Sobsey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Research Professor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University of North Carolina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Gillings SCHOOL OF GLOBAL PUBLIC HEALTH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DEPT. OF ENVIRON. SCI. AND ENGINEERING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CHAPEL HILL, NC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EMAIL: </a:t>
            </a:r>
            <a:r>
              <a:rPr lang="en-US" sz="2000" cap="none" dirty="0">
                <a:solidFill>
                  <a:schemeClr val="tx1"/>
                </a:solidFill>
                <a:latin typeface="Calibri" panose="020F0502020204030204" pitchFamily="34" charset="0"/>
              </a:rPr>
              <a:t>mark_sobsey@unc.edu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B420C3-97E1-4979-B2D3-EDEDE5381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861291"/>
            <a:ext cx="8109527" cy="1752600"/>
          </a:xfrm>
        </p:spPr>
        <p:txBody>
          <a:bodyPr/>
          <a:lstStyle/>
          <a:p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</a:rPr>
              <a:t>Health-related microbial aspects of water reuse and reclaimed water quality:  </a:t>
            </a:r>
            <a:b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</a:rPr>
              <a:t>global, national and NC experiences and issues</a:t>
            </a:r>
          </a:p>
        </p:txBody>
      </p:sp>
    </p:spTree>
    <p:extLst>
      <p:ext uri="{BB962C8B-B14F-4D97-AF65-F5344CB8AC3E}">
        <p14:creationId xmlns:p14="http://schemas.microsoft.com/office/powerpoint/2010/main" val="22781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/>
          </p:cNvSpPr>
          <p:nvPr>
            <p:ph type="title"/>
          </p:nvPr>
        </p:nvSpPr>
        <p:spPr>
          <a:xfrm>
            <a:off x="0" y="379412"/>
            <a:ext cx="8534400" cy="758825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Microbial Reduction Goals for Reuse and</a:t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Potable Reuse Treatment Processes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19881" y="1122333"/>
            <a:ext cx="8504238" cy="5356255"/>
          </a:xfrm>
        </p:spPr>
        <p:txBody>
          <a:bodyPr>
            <a:normAutofit fontScale="92500"/>
          </a:bodyPr>
          <a:lstStyle/>
          <a:p>
            <a:pPr lvl="1"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Goal: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Reduce microbe concentrations by specific log</a:t>
            </a:r>
            <a:r>
              <a:rPr lang="en-US" altLang="en-US" sz="2600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r>
              <a:rPr lang="en-US" alt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 values (LRVs) or percentages to achieve allowable microbe concentrations of tolerable risk from exposures</a:t>
            </a:r>
          </a:p>
          <a:p>
            <a:pPr lvl="1">
              <a:buNone/>
            </a:pPr>
            <a:endParaRPr lang="en-US" altLang="en-US" sz="13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Treatment: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 Often by a series of physical, chemical and biological processes  (1</a:t>
            </a:r>
            <a:r>
              <a:rPr lang="en-US" altLang="en-US" sz="24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, 2</a:t>
            </a:r>
            <a:r>
              <a:rPr lang="en-US" altLang="en-US" sz="24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, 3</a:t>
            </a:r>
            <a:r>
              <a:rPr lang="en-US" altLang="en-US" sz="24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, 4</a:t>
            </a:r>
            <a:r>
              <a:rPr lang="en-US" altLang="en-US" sz="24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), with some combination of:</a:t>
            </a:r>
          </a:p>
          <a:p>
            <a:pPr lvl="2"/>
            <a:r>
              <a:rPr lang="en-US" altLang="en-US" sz="2400" dirty="0">
                <a:latin typeface="Calibri" panose="020F0502020204030204" pitchFamily="34" charset="0"/>
              </a:rPr>
              <a:t>Primary and secondary treatment followed by:</a:t>
            </a:r>
          </a:p>
          <a:p>
            <a:pPr lvl="2"/>
            <a:r>
              <a:rPr lang="en-US" altLang="en-US" sz="2400" dirty="0">
                <a:latin typeface="Calibri" panose="020F0502020204030204" pitchFamily="34" charset="0"/>
              </a:rPr>
              <a:t>Advanced membrane treatment  (ultrafiltration, microfiltration, reverse osmosis) or alternative filtration processes</a:t>
            </a:r>
          </a:p>
          <a:p>
            <a:pPr lvl="2"/>
            <a:r>
              <a:rPr lang="en-US" altLang="en-US" sz="2400" dirty="0">
                <a:latin typeface="Calibri" panose="020F0502020204030204" pitchFamily="34" charset="0"/>
              </a:rPr>
              <a:t>Disinfection using chlorine, UV, ozone, etc.</a:t>
            </a:r>
          </a:p>
          <a:p>
            <a:pPr lvl="2"/>
            <a:r>
              <a:rPr lang="en-US" altLang="en-US" sz="2400" dirty="0">
                <a:latin typeface="Calibri" panose="020F0502020204030204" pitchFamily="34" charset="0"/>
              </a:rPr>
              <a:t>Combining with surface waters (protected surface water, well water, etc.) or ground water</a:t>
            </a:r>
          </a:p>
          <a:p>
            <a:pPr lvl="3"/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Further storage time and dilution for additional microbial reductions</a:t>
            </a:r>
          </a:p>
        </p:txBody>
      </p:sp>
      <p:pic>
        <p:nvPicPr>
          <p:cNvPr id="4" name="Picture 3" descr="UNC_GILLINGS_542_transp_bg_200px_wide.png">
            <a:extLst>
              <a:ext uri="{FF2B5EF4-FFF2-40B4-BE49-F238E27FC236}">
                <a16:creationId xmlns:a16="http://schemas.microsoft.com/office/drawing/2014/main" id="{E0F3F742-56DC-4906-9F79-45EA7C541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2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B5C332-3691-4C95-B74D-C14BD88BB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4" y="987425"/>
            <a:ext cx="8787103" cy="497926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D5BD5E2-9D8D-4804-B3B4-B350E4EA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Estimated LRVs for Wastewater Treatments Processes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2483E-8492-407F-8962-5BC74F2CFC1F}"/>
              </a:ext>
            </a:extLst>
          </p:cNvPr>
          <p:cNvSpPr txBox="1"/>
          <p:nvPr/>
        </p:nvSpPr>
        <p:spPr>
          <a:xfrm>
            <a:off x="273285" y="5966691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WHO. 2017. POTABLE REUSE. GUIDANCE FOR PRODUCING SAFE DRINKING-WATER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F4A232-4977-493E-9D87-85DF597BE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500" y="3140015"/>
            <a:ext cx="207000" cy="577969"/>
          </a:xfrm>
          <a:prstGeom prst="rect">
            <a:avLst/>
          </a:prstGeom>
        </p:spPr>
      </p:pic>
      <p:pic>
        <p:nvPicPr>
          <p:cNvPr id="11" name="Picture 10" descr="UNC_GILLINGS_542_transp_bg_200px_wide.png">
            <a:extLst>
              <a:ext uri="{FF2B5EF4-FFF2-40B4-BE49-F238E27FC236}">
                <a16:creationId xmlns:a16="http://schemas.microsoft.com/office/drawing/2014/main" id="{20C412E6-9B3A-424F-A25D-77C6C6288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2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11E05-BBA6-450D-B1ED-8338B96AC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82" y="452230"/>
            <a:ext cx="8125328" cy="5885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B8F83A-807C-45ED-949F-2823D7EDCB13}"/>
              </a:ext>
            </a:extLst>
          </p:cNvPr>
          <p:cNvSpPr txBox="1"/>
          <p:nvPr/>
        </p:nvSpPr>
        <p:spPr>
          <a:xfrm>
            <a:off x="826030" y="6232517"/>
            <a:ext cx="7133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3A1FF-0112-4606-88AF-407AF4CFC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30" y="6238223"/>
            <a:ext cx="7358579" cy="150517"/>
          </a:xfrm>
          <a:prstGeom prst="rect">
            <a:avLst/>
          </a:prstGeom>
        </p:spPr>
      </p:pic>
      <p:pic>
        <p:nvPicPr>
          <p:cNvPr id="7" name="Picture 6" descr="UNC_GILLINGS_542_transp_bg_200px_wide.png">
            <a:extLst>
              <a:ext uri="{FF2B5EF4-FFF2-40B4-BE49-F238E27FC236}">
                <a16:creationId xmlns:a16="http://schemas.microsoft.com/office/drawing/2014/main" id="{D2AD9CDE-122F-4009-A9C9-E4A1CAA11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499241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Assessing Risk and Microbial Data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987425"/>
            <a:ext cx="8662761" cy="57236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Important questions: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How is wastewater treated?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What is the recommended type of disinfection?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How will the reclaimed water be used?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What are the water quality requirements?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Microbial quality usually determined by concentration of </a:t>
            </a:r>
            <a:r>
              <a:rPr lang="en-US" altLang="en-US" sz="2100" b="1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indicators</a:t>
            </a: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, rather than </a:t>
            </a:r>
            <a:r>
              <a:rPr lang="en-US" altLang="en-US" sz="21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pathogens</a:t>
            </a: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of public health interest.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Preferred data needed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Relationship between potentially regulated indicators and pathogens of public health interest.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Or data on pathogens, preferably on infectivity (viability) to assess microbial risk related to potable or other human ingestion reuse.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Data Analysis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QMRA – to estimate risk and compare to acceptable risk levels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US EPA drinking water exposures: 10</a:t>
            </a:r>
            <a:r>
              <a:rPr lang="en-US" altLang="en-US" sz="2100" baseline="30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-4 </a:t>
            </a: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risk of infection/person/year</a:t>
            </a:r>
            <a:r>
              <a:rPr lang="en-US" altLang="en-US" sz="21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altLang="en-US" sz="1900" dirty="0"/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300" dirty="0"/>
          </a:p>
        </p:txBody>
      </p:sp>
      <p:pic>
        <p:nvPicPr>
          <p:cNvPr id="4" name="Picture 3" descr="UNC_GILLINGS_542_transp_bg_200px_wide.png">
            <a:extLst>
              <a:ext uri="{FF2B5EF4-FFF2-40B4-BE49-F238E27FC236}">
                <a16:creationId xmlns:a16="http://schemas.microsoft.com/office/drawing/2014/main" id="{680D38E6-ED63-4B2C-89B5-853970E89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38538" y="1386649"/>
            <a:ext cx="4040188" cy="821319"/>
          </a:xfrm>
          <a:ln w="9525"/>
          <a:effectLst>
            <a:outerShdw blurRad="50800" dist="254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587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auto">
              <a:spcBef>
                <a:spcPts val="3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Indicators:</a:t>
            </a:r>
          </a:p>
          <a:p>
            <a:pPr algn="ctr" fontAlgn="auto">
              <a:spcBef>
                <a:spcPts val="3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Always in fecal waste</a:t>
            </a:r>
          </a:p>
          <a:p>
            <a:pPr algn="ctr" fontAlgn="auto">
              <a:spcBef>
                <a:spcPts val="3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High concentrations</a:t>
            </a:r>
          </a:p>
          <a:p>
            <a:pPr algn="ctr" fontAlgn="auto">
              <a:spcBef>
                <a:spcPts val="3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Easy to detect and quantify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086293" y="1109156"/>
            <a:ext cx="4554124" cy="1327709"/>
          </a:xfrm>
          <a:ln w="9525"/>
          <a:effectLst>
            <a:outerShdw blurRad="50800" dist="254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587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300"/>
              </a:spcAft>
              <a:buFont typeface="Wingdings 2"/>
              <a:buNone/>
              <a:defRPr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Pathogens:</a:t>
            </a:r>
          </a:p>
          <a:p>
            <a:pPr algn="ctr" fontAlgn="auto">
              <a:spcBef>
                <a:spcPts val="0"/>
              </a:spcBef>
              <a:spcAft>
                <a:spcPts val="30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Variable Presence</a:t>
            </a:r>
          </a:p>
          <a:p>
            <a:pPr algn="ctr" fontAlgn="auto">
              <a:spcBef>
                <a:spcPts val="0"/>
              </a:spcBef>
              <a:spcAft>
                <a:spcPts val="30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Low/Varying Concentrations</a:t>
            </a:r>
          </a:p>
          <a:p>
            <a:pPr algn="ctr" fontAlgn="auto">
              <a:spcBef>
                <a:spcPts val="0"/>
              </a:spcBef>
              <a:spcAft>
                <a:spcPts val="30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Difficult to detect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81139" y="2821595"/>
            <a:ext cx="4041775" cy="3070321"/>
          </a:xfrm>
        </p:spPr>
        <p:txBody>
          <a:bodyPr>
            <a:no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300"/>
              </a:spcAft>
              <a:buFont typeface="Wingdings 2"/>
              <a:buChar char="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Bacteria</a:t>
            </a:r>
          </a:p>
          <a:p>
            <a:pPr marL="548640" lvl="1" indent="-274320" fontAlgn="auto">
              <a:spcBef>
                <a:spcPts val="0"/>
              </a:spcBef>
              <a:spcAft>
                <a:spcPts val="300"/>
              </a:spcAft>
              <a:buFont typeface="Wingdings"/>
              <a:buChar char=""/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E. coli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or Fecal Coliforms (FC)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marL="548640" lvl="1" indent="-274320" fontAlgn="auto">
              <a:spcBef>
                <a:spcPts val="0"/>
              </a:spcBef>
              <a:spcAft>
                <a:spcPts val="300"/>
              </a:spcAft>
              <a:buFont typeface="Wingdings"/>
              <a:buChar char=""/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Enterococcus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spp.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marL="274320" indent="-274320" fontAlgn="auto">
              <a:spcBef>
                <a:spcPts val="0"/>
              </a:spcBef>
              <a:spcAft>
                <a:spcPts val="300"/>
              </a:spcAft>
              <a:buFont typeface="Wingdings 2"/>
              <a:buChar char="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Viruses</a:t>
            </a:r>
          </a:p>
          <a:p>
            <a:pPr marL="548640" lvl="1" indent="-274320" fontAlgn="auto">
              <a:spcBef>
                <a:spcPts val="0"/>
              </a:spcBef>
              <a:spcAft>
                <a:spcPts val="300"/>
              </a:spcAft>
              <a:buFont typeface="Wingdings"/>
              <a:buChar char="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Somatic Coliphage</a:t>
            </a:r>
          </a:p>
          <a:p>
            <a:pPr marL="548640" lvl="1" indent="-274320" fontAlgn="auto">
              <a:spcBef>
                <a:spcPts val="0"/>
              </a:spcBef>
              <a:spcAft>
                <a:spcPts val="300"/>
              </a:spcAft>
              <a:buFont typeface="Wingdings"/>
              <a:buChar char="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F+/male-specific Coliphage</a:t>
            </a:r>
          </a:p>
          <a:p>
            <a:pPr marL="548640" lvl="1" indent="-274320" fontAlgn="auto">
              <a:spcBef>
                <a:spcPts val="0"/>
              </a:spcBef>
              <a:spcAft>
                <a:spcPts val="300"/>
              </a:spcAft>
              <a:buFont typeface="Wingdings"/>
              <a:buChar char="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Total Coliphage</a:t>
            </a:r>
          </a:p>
          <a:p>
            <a:pPr marL="274320" indent="-274320" fontAlgn="auto">
              <a:spcBef>
                <a:spcPts val="0"/>
              </a:spcBef>
              <a:spcAft>
                <a:spcPts val="300"/>
              </a:spcAft>
              <a:buFont typeface="Wingdings 2"/>
              <a:buChar char="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Protozoan Parasites</a:t>
            </a:r>
          </a:p>
          <a:p>
            <a:pPr marL="548640" lvl="1" indent="-274320" fontAlgn="auto">
              <a:spcBef>
                <a:spcPts val="0"/>
              </a:spcBef>
              <a:spcAft>
                <a:spcPts val="300"/>
              </a:spcAft>
              <a:buFont typeface="Wingdings"/>
              <a:buChar char=""/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Clostridium perfringens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(all)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marL="548640" lvl="1" indent="-274320" fontAlgn="auto">
              <a:spcBef>
                <a:spcPts val="0"/>
              </a:spcBef>
              <a:spcAft>
                <a:spcPts val="300"/>
              </a:spcAft>
              <a:buFont typeface="Wingdings"/>
              <a:buChar char=""/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Clostridium perfringens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spores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2977" y="2829546"/>
            <a:ext cx="4554124" cy="38211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Bacteria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Salmonella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spp.,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Campylobacter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 spp.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Viruses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Adenoviruses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Noroviruses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Rotaviruses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Protozoan Parasites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Cryptosporidium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spp.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Giardia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spp.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ea typeface="+mn-ea"/>
            </a:endParaRPr>
          </a:p>
        </p:txBody>
      </p:sp>
      <p:sp>
        <p:nvSpPr>
          <p:cNvPr id="30725" name="Title 3"/>
          <p:cNvSpPr>
            <a:spLocks noGrp="1"/>
          </p:cNvSpPr>
          <p:nvPr>
            <p:ph type="title"/>
          </p:nvPr>
        </p:nvSpPr>
        <p:spPr>
          <a:xfrm>
            <a:off x="301625" y="180894"/>
            <a:ext cx="8534400" cy="758825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Important Health-Related Microorganisms </a:t>
            </a:r>
          </a:p>
        </p:txBody>
      </p:sp>
      <p:pic>
        <p:nvPicPr>
          <p:cNvPr id="9" name="Picture 8" descr="UNC_GILLINGS_542_transp_bg_200px_wide.png">
            <a:extLst>
              <a:ext uri="{FF2B5EF4-FFF2-40B4-BE49-F238E27FC236}">
                <a16:creationId xmlns:a16="http://schemas.microsoft.com/office/drawing/2014/main" id="{3C016F74-B454-45D4-9988-572A12C52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899"/>
            <a:ext cx="9144000" cy="893754"/>
          </a:xfrm>
          <a:prstGeom prst="rect">
            <a:avLst/>
          </a:prstGeom>
          <a:solidFill>
            <a:srgbClr val="3A7E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CURRENT WATER REUSE GUIDELINES - WHO </a:t>
            </a:r>
          </a:p>
        </p:txBody>
      </p:sp>
      <p:pic>
        <p:nvPicPr>
          <p:cNvPr id="5" name="Picture 4" descr="UNC_GILLINGS_542_transp_bg_200px_w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464241"/>
            <a:ext cx="1219119" cy="3108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77552" y="963942"/>
            <a:ext cx="8966448" cy="529776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Key Goal</a:t>
            </a:r>
            <a:r>
              <a:rPr lang="en-US" sz="2000" dirty="0">
                <a:latin typeface="Arial Narrow" panose="020B0606020202030204" pitchFamily="34" charset="0"/>
              </a:rPr>
              <a:t>: Reduce Risks from Pathogens to Tolerable Levels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World Health Organization Guidelines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</a:rPr>
              <a:t>Address health risks of viruses, bacteria and parasites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Risk based on Disability Adjusted Life Years (DALYs) as standard metric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DALYs differ among different pathogens, based on risk of infection, illness and severity of illness. Can be “converted” to risks of infection or illness for specific pathogens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Risks differ and vary among the pathogens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Consider worst cases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</a:rPr>
              <a:t>Wastewater Reuse in Agriculture (2006)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Risk based on DALYs), LRVs for different crops, treatments and uses and also concentrations of FCs and helminth ova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</a:rPr>
              <a:t>Potable reuse for drinking water (2017)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LRVs of 9.5 for viruses and 8.5 for bacteria and parasites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Also must meet all WHO Guidelines for Drinking-water Quality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Microbial reductions to reduce risks to tolerable levels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Can  relate to needed LRVs of specific pathogens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Standard risk metric is DALY</a:t>
            </a:r>
          </a:p>
        </p:txBody>
      </p:sp>
    </p:spTree>
    <p:extLst>
      <p:ext uri="{BB962C8B-B14F-4D97-AF65-F5344CB8AC3E}">
        <p14:creationId xmlns:p14="http://schemas.microsoft.com/office/powerpoint/2010/main" val="290675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899"/>
            <a:ext cx="9144000" cy="893754"/>
          </a:xfrm>
          <a:prstGeom prst="rect">
            <a:avLst/>
          </a:prstGeom>
          <a:solidFill>
            <a:srgbClr val="3A7E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ill Sans MT"/>
              </a:rPr>
              <a:t>CURRENT WATER REUSE GUIDELINES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Gill Sans MT"/>
              </a:rPr>
              <a:t>INTERNATIONAL STANDARDS ORGANIZATION (ISO)</a:t>
            </a:r>
          </a:p>
        </p:txBody>
      </p:sp>
      <p:pic>
        <p:nvPicPr>
          <p:cNvPr id="5" name="Picture 4" descr="UNC_GILLINGS_542_transp_bg_200px_w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464241"/>
            <a:ext cx="1219119" cy="3108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8776" y="1166472"/>
            <a:ext cx="8966448" cy="5435049"/>
          </a:xfrm>
        </p:spPr>
        <p:txBody>
          <a:bodyPr>
            <a:normAutofit lnSpcReduction="10000"/>
          </a:bodyPr>
          <a:lstStyle/>
          <a:p>
            <a:r>
              <a:rPr lang="en-US" sz="2600" b="1" dirty="0"/>
              <a:t>ISO </a:t>
            </a:r>
            <a:r>
              <a:rPr lang="en-US" sz="2600" dirty="0"/>
              <a:t>has standards for viruses, bacteria and parasites in reclaimed water and biosolids of commercial, , “turnkey” sanitation systems</a:t>
            </a:r>
          </a:p>
          <a:p>
            <a:pPr lvl="1"/>
            <a:r>
              <a:rPr lang="en-US" sz="2600" dirty="0"/>
              <a:t>LRV and microbial concentration standards for viruses, bacteria, protozoan parasites and helminths in treated liquids and solids</a:t>
            </a:r>
          </a:p>
          <a:p>
            <a:pPr lvl="1"/>
            <a:r>
              <a:rPr lang="en-US" sz="2600" dirty="0"/>
              <a:t>Treated liquid effluent: </a:t>
            </a:r>
          </a:p>
          <a:p>
            <a:pPr lvl="1"/>
            <a:r>
              <a:rPr lang="en-US" sz="2600" dirty="0"/>
              <a:t>Treated liquid effluent LRVs: 7 viruses, 6, bacteria, 6 protozoans, 4 helminth ova; low allowable concentrations</a:t>
            </a:r>
          </a:p>
          <a:p>
            <a:endParaRPr lang="en-US" sz="2400" dirty="0"/>
          </a:p>
          <a:p>
            <a:r>
              <a:rPr lang="en-US" sz="2400" dirty="0"/>
              <a:t>ISO 30500. Non-sewered sanitation systems — Prefabricated integrated treatment units — General safety and performance requirements for design and testing. 2018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96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4478"/>
            <a:ext cx="9144000" cy="893754"/>
          </a:xfrm>
          <a:prstGeom prst="rect">
            <a:avLst/>
          </a:prstGeom>
          <a:solidFill>
            <a:srgbClr val="3A7E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Gill Sans MT"/>
              </a:rPr>
              <a:t>CURRENT WATER REUSE MICROBIAL GUIDELINES - USA</a:t>
            </a:r>
          </a:p>
        </p:txBody>
      </p:sp>
      <p:pic>
        <p:nvPicPr>
          <p:cNvPr id="5" name="Picture 4" descr="UNC_GILLINGS_542_transp_bg_200px_w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464241"/>
            <a:ext cx="1219119" cy="3108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8776" y="1602203"/>
            <a:ext cx="8966448" cy="503294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No uniform national standards for water reuse in the USA</a:t>
            </a:r>
          </a:p>
          <a:p>
            <a:pPr lvl="1">
              <a:spcBef>
                <a:spcPts val="0"/>
              </a:spcBef>
            </a:pPr>
            <a:r>
              <a:rPr lang="en-US" dirty="0"/>
              <a:t>Potential via the Clean Water Act and Safe Drinking Water Act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New efforts by EPA to update reuse guidance since 2012</a:t>
            </a:r>
          </a:p>
          <a:p>
            <a:pPr>
              <a:spcBef>
                <a:spcPts val="0"/>
              </a:spcBef>
            </a:pPr>
            <a:r>
              <a:rPr lang="en-US" dirty="0"/>
              <a:t>State level regulations vary among different states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California</a:t>
            </a:r>
            <a:r>
              <a:rPr lang="en-US" dirty="0"/>
              <a:t>: Most stringent standards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12-10-10 log</a:t>
            </a:r>
            <a:r>
              <a:rPr lang="en-US" sz="2200" baseline="-25000" dirty="0"/>
              <a:t>10</a:t>
            </a:r>
            <a:r>
              <a:rPr lang="en-US" sz="2200" dirty="0"/>
              <a:t> reduction (LRV) rule for viruses; bacteria; and protozoa for treated wastewater intended for IPR; Texas has similar guidelines for DPR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North Carolina</a:t>
            </a:r>
            <a:r>
              <a:rPr lang="en-US" dirty="0"/>
              <a:t>: Less stringent; does not include water Rx LRVs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2 different reclaimed water categories: types 1 and 2 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Type 1, less strict quality: &lt;14 FC/100 mL GM; 25/100 mL max./sample</a:t>
            </a:r>
          </a:p>
          <a:p>
            <a:pPr lvl="2">
              <a:spcBef>
                <a:spcPts val="0"/>
              </a:spcBef>
            </a:pPr>
            <a:r>
              <a:rPr lang="en-US" sz="2400" b="1" dirty="0"/>
              <a:t>Type 2</a:t>
            </a:r>
            <a:r>
              <a:rPr lang="en-US" sz="2400" dirty="0"/>
              <a:t>: 6-5-4 LRVs of </a:t>
            </a:r>
            <a:r>
              <a:rPr lang="en-US" sz="2400" i="1" dirty="0"/>
              <a:t>E. coli</a:t>
            </a:r>
            <a:r>
              <a:rPr lang="en-US" sz="2400" dirty="0"/>
              <a:t>; coliphages; and </a:t>
            </a:r>
            <a:r>
              <a:rPr lang="en-US" sz="2400" i="1" dirty="0"/>
              <a:t>C. perfringens</a:t>
            </a:r>
            <a:endParaRPr lang="en-US" sz="2400" dirty="0"/>
          </a:p>
          <a:p>
            <a:pPr lvl="2">
              <a:spcBef>
                <a:spcPts val="0"/>
              </a:spcBef>
            </a:pPr>
            <a:r>
              <a:rPr lang="en-US" sz="2400" dirty="0"/>
              <a:t>GM/single max. concentrations: 3/25 for </a:t>
            </a:r>
            <a:r>
              <a:rPr lang="en-US" sz="2400" i="1" dirty="0"/>
              <a:t>E. coli </a:t>
            </a:r>
            <a:r>
              <a:rPr lang="en-US" sz="2400" dirty="0"/>
              <a:t>or FC, 5/25 for coliphages </a:t>
            </a:r>
            <a:r>
              <a:rPr lang="en-US" sz="2400" i="1" dirty="0"/>
              <a:t>or Clostridium perfringens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For potable use, requires reclaimed wastewater to be blended with source water at 1:3 ratio prior to conventional drinking water treatment</a:t>
            </a:r>
          </a:p>
        </p:txBody>
      </p:sp>
    </p:spTree>
    <p:extLst>
      <p:ext uri="{BB962C8B-B14F-4D97-AF65-F5344CB8AC3E}">
        <p14:creationId xmlns:p14="http://schemas.microsoft.com/office/powerpoint/2010/main" val="95770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</a:rPr>
              <a:t>NC Type 2 Reclaimed Water (NCT2RW)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Tertiary treatment then dual disinfection (UV and Chlorine)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Potable reuse: up to 20% combination of reclaimed water with surface source water + 5 days of storage</a:t>
            </a:r>
          </a:p>
        </p:txBody>
      </p:sp>
      <p:pic>
        <p:nvPicPr>
          <p:cNvPr id="22531" name="Picture 6" descr="wastewaterTreat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2" y="3731491"/>
            <a:ext cx="7813058" cy="241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1611313" y="6138863"/>
            <a:ext cx="5562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dirty="0">
                <a:latin typeface="Calibri" panose="020F0502020204030204" pitchFamily="34" charset="0"/>
              </a:rPr>
              <a:t>http://www.owasa.org/wastewater-management</a:t>
            </a:r>
          </a:p>
        </p:txBody>
      </p:sp>
      <p:pic>
        <p:nvPicPr>
          <p:cNvPr id="6" name="Picture 5" descr="UNC_GILLINGS_542_transp_bg_200px_wide.png">
            <a:extLst>
              <a:ext uri="{FF2B5EF4-FFF2-40B4-BE49-F238E27FC236}">
                <a16:creationId xmlns:a16="http://schemas.microsoft.com/office/drawing/2014/main" id="{464799B0-FB1F-400E-98A6-EE45FCD75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86544" y="608012"/>
            <a:ext cx="8534400" cy="758825"/>
          </a:xfrm>
        </p:spPr>
        <p:txBody>
          <a:bodyPr/>
          <a:lstStyle/>
          <a:p>
            <a:r>
              <a:rPr lang="en-US" altLang="en-US" sz="35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Rationale and Need for Reuse Research in NC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Tertiary treated, dual disinfected reclaimed water has not been evaluated adequately for microbial quality in typical full-scale production scenarios.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NCT2RW has not been studied for microbial quality when blended with surface source waters and stored for 5 days. 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There is a need for real-world data that documents the microbial quality, microbial reduction performance and assessment of microbial risk of NCT2RW.</a:t>
            </a:r>
          </a:p>
        </p:txBody>
      </p:sp>
      <p:pic>
        <p:nvPicPr>
          <p:cNvPr id="4" name="Picture 3" descr="UNC_GILLINGS_542_transp_bg_200px_wide.png">
            <a:extLst>
              <a:ext uri="{FF2B5EF4-FFF2-40B4-BE49-F238E27FC236}">
                <a16:creationId xmlns:a16="http://schemas.microsoft.com/office/drawing/2014/main" id="{9BB36833-2B39-4EB7-ADF7-6B0EDA58A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163"/>
            <a:ext cx="9144000" cy="1125612"/>
          </a:xfrm>
          <a:prstGeom prst="rect">
            <a:avLst/>
          </a:prstGeom>
          <a:solidFill>
            <a:srgbClr val="3A7E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HEALTH-RELATED  MICROBIAL ASPECTS OF RECLAIMED WATER AND WATER REUSE</a:t>
            </a:r>
          </a:p>
        </p:txBody>
      </p:sp>
      <p:pic>
        <p:nvPicPr>
          <p:cNvPr id="5" name="Picture 4" descr="UNC_GILLINGS_542_transp_bg_200px_w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8776" y="1488886"/>
            <a:ext cx="8966448" cy="4773967"/>
          </a:xfrm>
        </p:spPr>
        <p:txBody>
          <a:bodyPr>
            <a:normAutofit fontScale="92500"/>
          </a:bodyPr>
          <a:lstStyle/>
          <a:p>
            <a:r>
              <a:rPr lang="en-US" dirty="0"/>
              <a:t>Wastewater has high concentrations of pathogenic microorganisms, including bacteria, viruses and parasites</a:t>
            </a:r>
          </a:p>
          <a:p>
            <a:pPr lvl="1"/>
            <a:r>
              <a:rPr lang="en-US" sz="2600" dirty="0"/>
              <a:t>They cause gastrointestinal and systemic illnesses in humans</a:t>
            </a:r>
          </a:p>
          <a:p>
            <a:pPr lvl="2"/>
            <a:r>
              <a:rPr lang="en-US" sz="2600" dirty="0"/>
              <a:t>Concentrations can be up to 10</a:t>
            </a:r>
            <a:r>
              <a:rPr lang="en-US" sz="2600" baseline="30000" dirty="0"/>
              <a:t>12</a:t>
            </a:r>
            <a:r>
              <a:rPr lang="en-US" sz="2600" dirty="0"/>
              <a:t> per liter of untreated wastewater </a:t>
            </a:r>
          </a:p>
          <a:p>
            <a:pPr lvl="1"/>
            <a:r>
              <a:rPr lang="en-US" sz="2600" dirty="0"/>
              <a:t>Removal and inactivation of pathogens is important because of increasing sensitive populations (20-25% of US population)</a:t>
            </a:r>
          </a:p>
          <a:p>
            <a:r>
              <a:rPr lang="en-US" dirty="0"/>
              <a:t>Reducing pathogen risks from drinking water, non-potable reclaimed water for agriculture and other uses and for discharge to recreational and drinking source waters is essential for public health.</a:t>
            </a:r>
          </a:p>
          <a:p>
            <a:pPr lvl="1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D632F6-973A-4F3C-B25D-4B2B8B27D399}"/>
              </a:ext>
            </a:extLst>
          </p:cNvPr>
          <p:cNvSpPr/>
          <p:nvPr/>
        </p:nvSpPr>
        <p:spPr>
          <a:xfrm>
            <a:off x="-999563" y="782122"/>
            <a:ext cx="48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</a:t>
            </a:r>
          </a:p>
        </p:txBody>
      </p:sp>
    </p:spTree>
    <p:extLst>
      <p:ext uri="{BB962C8B-B14F-4D97-AF65-F5344CB8AC3E}">
        <p14:creationId xmlns:p14="http://schemas.microsoft.com/office/powerpoint/2010/main" val="1458078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71463" y="635576"/>
            <a:ext cx="8534400" cy="758825"/>
          </a:xfrm>
        </p:spPr>
        <p:txBody>
          <a:bodyPr/>
          <a:lstStyle/>
          <a:p>
            <a:r>
              <a:rPr lang="en-US" altLang="en-US" sz="3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Microbial Quality of NCT2RW for 4 NC Treatment Facilities: Study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56479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ea typeface="+mn-ea"/>
              </a:rPr>
              <a:t>Quantify indicators and pathogens in raw sewage and reclaimed water samples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ea typeface="+mn-ea"/>
              </a:rPr>
              <a:t>Evaluate the log</a:t>
            </a:r>
            <a:r>
              <a:rPr lang="en-US" baseline="-25000" dirty="0">
                <a:latin typeface="Calibri" panose="020F0502020204030204" pitchFamily="34" charset="0"/>
                <a:ea typeface="+mn-ea"/>
              </a:rPr>
              <a:t>10</a:t>
            </a:r>
            <a:r>
              <a:rPr lang="en-US" dirty="0">
                <a:latin typeface="Calibri" panose="020F0502020204030204" pitchFamily="34" charset="0"/>
                <a:ea typeface="+mn-ea"/>
              </a:rPr>
              <a:t> reductions for NCT2RW producing treatment facilities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ea typeface="+mn-ea"/>
              </a:rPr>
              <a:t>Assess pathogens risks from human exposures for use as produce irrigation water and drinking water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en-US" dirty="0">
              <a:latin typeface="Calibri" panose="020F0502020204030204" pitchFamily="34" charset="0"/>
              <a:ea typeface="+mn-ea"/>
            </a:endParaRP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en-US" dirty="0">
              <a:latin typeface="Calibri" panose="020F0502020204030204" pitchFamily="34" charset="0"/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4" name="Picture 3" descr="UNC_GILLINGS_542_transp_bg_200px_wide.png">
            <a:extLst>
              <a:ext uri="{FF2B5EF4-FFF2-40B4-BE49-F238E27FC236}">
                <a16:creationId xmlns:a16="http://schemas.microsoft.com/office/drawing/2014/main" id="{9887D7EB-3E69-441D-A6B9-0957A7F69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01625" y="348678"/>
            <a:ext cx="8534400" cy="758825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Average Bacteria Log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Reductions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237247"/>
              </p:ext>
            </p:extLst>
          </p:nvPr>
        </p:nvGraphicFramePr>
        <p:xfrm>
          <a:off x="880937" y="1502642"/>
          <a:ext cx="7402148" cy="443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065202" y="6019081"/>
            <a:ext cx="357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</a:rPr>
              <a:t>NC Reduction Target: 6 log</a:t>
            </a:r>
            <a:r>
              <a:rPr lang="en-US" altLang="en-US" baseline="-25000" dirty="0">
                <a:latin typeface="Calibri" panose="020F0502020204030204" pitchFamily="34" charset="0"/>
              </a:rPr>
              <a:t>10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443038" y="2707991"/>
            <a:ext cx="6696075" cy="0"/>
          </a:xfrm>
          <a:prstGeom prst="line">
            <a:avLst/>
          </a:prstGeom>
          <a:noFill/>
          <a:ln w="38100">
            <a:solidFill>
              <a:srgbClr val="A9432B"/>
            </a:solidFill>
            <a:prstDash val="sysDash"/>
            <a:round/>
            <a:headEnd/>
            <a:tailEnd/>
          </a:ln>
          <a:effectLst>
            <a:outerShdw blurRad="50800" dist="254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Up Arrow 6"/>
          <p:cNvSpPr/>
          <p:nvPr/>
        </p:nvSpPr>
        <p:spPr>
          <a:xfrm>
            <a:off x="2437051" y="2726189"/>
            <a:ext cx="240632" cy="352926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1098698" y="5546079"/>
            <a:ext cx="240643" cy="352939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788" y="5590167"/>
            <a:ext cx="26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= Detection Limit Value</a:t>
            </a:r>
          </a:p>
        </p:txBody>
      </p:sp>
      <p:pic>
        <p:nvPicPr>
          <p:cNvPr id="9" name="Picture 8" descr="UNC_GILLINGS_542_transp_bg_200px_wide.png">
            <a:extLst>
              <a:ext uri="{FF2B5EF4-FFF2-40B4-BE49-F238E27FC236}">
                <a16:creationId xmlns:a16="http://schemas.microsoft.com/office/drawing/2014/main" id="{A04A8261-A687-4BFD-9274-C50225B60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04800" y="403872"/>
            <a:ext cx="8534400" cy="758825"/>
          </a:xfrm>
        </p:spPr>
        <p:txBody>
          <a:bodyPr/>
          <a:lstStyle/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Average Virus Log</a:t>
            </a:r>
            <a:r>
              <a:rPr lang="en-US" altLang="en-US" baseline="-25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Reductions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008107"/>
              </p:ext>
            </p:extLst>
          </p:nvPr>
        </p:nvGraphicFramePr>
        <p:xfrm>
          <a:off x="812801" y="1410279"/>
          <a:ext cx="7230030" cy="429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045148" y="5936242"/>
            <a:ext cx="2820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</a:rPr>
              <a:t>NC Reduction Target: 5 log</a:t>
            </a:r>
            <a:r>
              <a:rPr lang="en-US" altLang="en-US" baseline="-25000" dirty="0">
                <a:latin typeface="Calibri" panose="020F0502020204030204" pitchFamily="34" charset="0"/>
              </a:rPr>
              <a:t>10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455738" y="2149940"/>
            <a:ext cx="6416675" cy="0"/>
          </a:xfrm>
          <a:prstGeom prst="line">
            <a:avLst/>
          </a:prstGeom>
          <a:noFill/>
          <a:ln w="38100">
            <a:solidFill>
              <a:srgbClr val="A9432B"/>
            </a:solidFill>
            <a:prstDash val="sysDash"/>
            <a:round/>
            <a:headEnd/>
            <a:tailEnd/>
          </a:ln>
          <a:effectLst>
            <a:outerShdw blurRad="50800" dist="254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Up Arrow 5"/>
          <p:cNvSpPr/>
          <p:nvPr/>
        </p:nvSpPr>
        <p:spPr>
          <a:xfrm>
            <a:off x="3081456" y="2963187"/>
            <a:ext cx="240632" cy="352926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2032977" y="2802853"/>
            <a:ext cx="240632" cy="352926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4111472" y="2819478"/>
            <a:ext cx="240632" cy="352926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98698" y="5453715"/>
            <a:ext cx="240643" cy="352939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6788" y="5497803"/>
            <a:ext cx="26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= Detection Limit Value</a:t>
            </a:r>
          </a:p>
        </p:txBody>
      </p:sp>
      <p:pic>
        <p:nvPicPr>
          <p:cNvPr id="11" name="Picture 10" descr="UNC_GILLINGS_542_transp_bg_200px_wide.png">
            <a:extLst>
              <a:ext uri="{FF2B5EF4-FFF2-40B4-BE49-F238E27FC236}">
                <a16:creationId xmlns:a16="http://schemas.microsoft.com/office/drawing/2014/main" id="{7DE74404-E625-47BD-8CBF-05D14898C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93258"/>
            <a:ext cx="8534400" cy="758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</a:rPr>
              <a:t>Average Protozoan Parasite Log</a:t>
            </a:r>
            <a:r>
              <a:rPr lang="en-US" baseline="-25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</a:rPr>
              <a:t>10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</a:rPr>
              <a:t> Reductions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473961"/>
              </p:ext>
            </p:extLst>
          </p:nvPr>
        </p:nvGraphicFramePr>
        <p:xfrm>
          <a:off x="549155" y="1219202"/>
          <a:ext cx="7779693" cy="442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999115" y="5384929"/>
            <a:ext cx="2820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</a:rPr>
              <a:t>NC Reduction Target: 4 log</a:t>
            </a:r>
            <a:r>
              <a:rPr lang="en-US" altLang="en-US" baseline="-25000" dirty="0">
                <a:latin typeface="Calibri" panose="020F0502020204030204" pitchFamily="34" charset="0"/>
              </a:rPr>
              <a:t>10</a:t>
            </a:r>
          </a:p>
        </p:txBody>
      </p:sp>
      <p:pic>
        <p:nvPicPr>
          <p:cNvPr id="5" name="Picture 4" descr="UNC_GILLINGS_542_transp_bg_200px_wide.png">
            <a:extLst>
              <a:ext uri="{FF2B5EF4-FFF2-40B4-BE49-F238E27FC236}">
                <a16:creationId xmlns:a16="http://schemas.microsoft.com/office/drawing/2014/main" id="{05731331-6D25-49BA-96CE-B96761164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286544" y="376382"/>
            <a:ext cx="8534400" cy="758825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Key Risk Assessment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09756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ea typeface="+mn-ea"/>
              </a:rPr>
              <a:t>Potable Reuse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Risks were not reduced below the US EPA acceptable level for drinking water exposures for pathogens.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Adenovirus risks were the greatest in potable reuse waters.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ea typeface="+mn-ea"/>
              </a:rPr>
              <a:t>Agricultural Reuse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Risks were reduced below the WHO acceptable DALY level for agricultural reuse waters pathogens using subsurface drip irrigation.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Risks from protozoan parasites, due to their presence in reclaimed waters and their survival on fruits and vegetables, were the greatest based on this analysis.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Lower volumes of irrigation water, from subsurface drip irrigation, reduced risks. </a:t>
            </a:r>
          </a:p>
        </p:txBody>
      </p:sp>
      <p:pic>
        <p:nvPicPr>
          <p:cNvPr id="4" name="Picture 3" descr="UNC_GILLINGS_542_transp_bg_200px_wide.png">
            <a:extLst>
              <a:ext uri="{FF2B5EF4-FFF2-40B4-BE49-F238E27FC236}">
                <a16:creationId xmlns:a16="http://schemas.microsoft.com/office/drawing/2014/main" id="{62051FD7-9313-4EE3-A157-39E16749A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Future Needs and Directions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ABD926-A7CE-4836-9F63-6F52E9C293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More health-related microbial studies of NC Type 2 reclaimed water are needed.</a:t>
            </a:r>
          </a:p>
          <a:p>
            <a:r>
              <a:rPr lang="en-US" dirty="0">
                <a:latin typeface="Calibri" panose="020F0502020204030204" pitchFamily="34" charset="0"/>
              </a:rPr>
              <a:t>Existing plants producing NC type 2-like reclaimed water need to improve or optimize treatment to further reduce pathogens.</a:t>
            </a:r>
          </a:p>
          <a:p>
            <a:r>
              <a:rPr lang="en-US" dirty="0">
                <a:latin typeface="Calibri" panose="020F0502020204030204" pitchFamily="34" charset="0"/>
              </a:rPr>
              <a:t>Longer term studies at more NC facilities producing NC type 2 reclaimed water are recommended, especially for plants wanting to become certified for this grade of reclaimed water.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 descr="UNC_GILLINGS_542_transp_bg_200px_wide.png">
            <a:extLst>
              <a:ext uri="{FF2B5EF4-FFF2-40B4-BE49-F238E27FC236}">
                <a16:creationId xmlns:a16="http://schemas.microsoft.com/office/drawing/2014/main" id="{97C4C53C-2432-4177-9558-1B6DB3C75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Wastewater Contaminants of Health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74" y="1085779"/>
            <a:ext cx="8042275" cy="51054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ea typeface="+mn-ea"/>
              </a:rPr>
              <a:t>Microbial</a:t>
            </a:r>
          </a:p>
          <a:p>
            <a:pPr marL="548640" lvl="1" indent="-274320" fontAlgn="auto">
              <a:spcBef>
                <a:spcPts val="300"/>
              </a:spcBef>
              <a:spcAft>
                <a:spcPts val="0"/>
              </a:spcAft>
              <a:buFont typeface="Wingdings"/>
              <a:buChar char=""/>
              <a:defRPr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Bacteria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: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E. coli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0157,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Campylobacter jejuni. Salmonella, Shigella, Legionella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marL="548640" lvl="1" indent="-274320" fontAlgn="auto">
              <a:spcBef>
                <a:spcPts val="300"/>
              </a:spcBef>
              <a:spcAft>
                <a:spcPts val="0"/>
              </a:spcAft>
              <a:buFont typeface="Wingdings"/>
              <a:buChar char=""/>
              <a:defRPr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Viruses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: Noroviruses, Adenoviruses, Rotaviruses, Enteroviruses, Hepatitis A Virus, Astroviruses </a:t>
            </a:r>
          </a:p>
          <a:p>
            <a:pPr marL="548640" lvl="1" indent="-274320" fontAlgn="auto">
              <a:spcBef>
                <a:spcPts val="300"/>
              </a:spcBef>
              <a:spcAft>
                <a:spcPts val="0"/>
              </a:spcAft>
              <a:buFont typeface="Wingdings"/>
              <a:buChar char=""/>
              <a:defRPr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Protozoan Parasites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: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Cryptosporidium, Giardia, Microsporidia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marL="274320" indent="-274320" fontAlgn="auto"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Chemical and Radiological</a:t>
            </a:r>
          </a:p>
          <a:p>
            <a:pPr marL="548640" lvl="1" indent="-274320" fontAlgn="auto">
              <a:spcBef>
                <a:spcPts val="300"/>
              </a:spcBef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Inorganic Chemicals</a:t>
            </a:r>
          </a:p>
          <a:p>
            <a:pPr marL="822960" lvl="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Metals and Metalloids: Lead, Mercury, Chromium, Arsenic</a:t>
            </a:r>
          </a:p>
          <a:p>
            <a:pPr marL="822960" lvl="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Salts: Total Dissolved Solids, Manganese salts, metal salts</a:t>
            </a:r>
          </a:p>
          <a:p>
            <a:pPr marL="822960" lvl="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Oxyhalides: Bromate, Chlorite, Chlorate, and Perchlorate</a:t>
            </a:r>
          </a:p>
          <a:p>
            <a:pPr marL="822960" lvl="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Nutrients: Nitrogen and Phosphorous </a:t>
            </a:r>
          </a:p>
          <a:p>
            <a:pPr marL="822960" lvl="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Radon</a:t>
            </a:r>
          </a:p>
          <a:p>
            <a:pPr marL="548640" lvl="1" indent="-274320" fontAlgn="auto">
              <a:spcBef>
                <a:spcPts val="300"/>
              </a:spcBef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Organic Chemicals</a:t>
            </a:r>
          </a:p>
          <a:p>
            <a:pPr marL="822960" lvl="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Often measured as TOC but now also by advance spectrometry for the many different ones</a:t>
            </a:r>
          </a:p>
          <a:p>
            <a:pPr marL="349250" lvl="1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4" name="Picture 3" descr="UNC_GILLINGS_542_transp_bg_200px_wide.png">
            <a:extLst>
              <a:ext uri="{FF2B5EF4-FFF2-40B4-BE49-F238E27FC236}">
                <a16:creationId xmlns:a16="http://schemas.microsoft.com/office/drawing/2014/main" id="{24636EDA-FEE4-4E3A-863A-88A98AA8D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14D53C4-FDA9-46CE-A865-F4F17C5B0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Fecal Microbes Causing Human Disease (Pathogens) Can Lead to Environmental Exposures Via Various Routes or Pathways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BAE40F-2A61-4406-9A58-CD3402A26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7487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b="1" dirty="0">
                <a:latin typeface="Arial Narrow" panose="020B0606020202030204" pitchFamily="34" charset="0"/>
              </a:rPr>
              <a:t>Water</a:t>
            </a:r>
            <a:endParaRPr lang="en-US" altLang="en-US" sz="2800" b="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2800" b="1" dirty="0">
                <a:latin typeface="Arial Narrow" panose="020B0606020202030204" pitchFamily="34" charset="0"/>
              </a:rPr>
              <a:t>Wastes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2800" b="1" dirty="0">
                <a:latin typeface="Arial Narrow" panose="020B0606020202030204" pitchFamily="34" charset="0"/>
              </a:rPr>
              <a:t>Food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2800" b="1" dirty="0">
                <a:latin typeface="Arial Narrow" panose="020B0606020202030204" pitchFamily="34" charset="0"/>
              </a:rPr>
              <a:t>Fomites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2800" b="1" dirty="0">
                <a:latin typeface="Arial Narrow" panose="020B0606020202030204" pitchFamily="34" charset="0"/>
              </a:rPr>
              <a:t>Air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2800" b="1" dirty="0">
                <a:latin typeface="Arial Narrow" panose="020B0606020202030204" pitchFamily="34" charset="0"/>
              </a:rPr>
              <a:t>Soil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2800" b="1" dirty="0">
                <a:latin typeface="Arial Narrow" panose="020B0606020202030204" pitchFamily="34" charset="0"/>
              </a:rPr>
              <a:t>Sediment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2800" b="1" dirty="0">
                <a:latin typeface="Arial Narrow" panose="020B0606020202030204" pitchFamily="34" charset="0"/>
              </a:rPr>
              <a:t>Vectors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altLang="en-US" sz="1600" b="1" dirty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10000"/>
              </a:spcBef>
              <a:buNone/>
            </a:pPr>
            <a:r>
              <a:rPr lang="en-US" altLang="en-US" sz="2800" b="1" dirty="0">
                <a:highlight>
                  <a:srgbClr val="FFFF00"/>
                </a:highlight>
                <a:latin typeface="Arial Narrow" panose="020B0606020202030204" pitchFamily="34" charset="0"/>
              </a:rPr>
              <a:t>To prevent exposures, we collect, contain and treat sewage to remove and destroy its pathogens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B92E15EC-AE78-4650-B3BF-27FF595C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97" y="1963472"/>
            <a:ext cx="597517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NC_GILLINGS_542_transp_bg_200px_wide.png">
            <a:extLst>
              <a:ext uri="{FF2B5EF4-FFF2-40B4-BE49-F238E27FC236}">
                <a16:creationId xmlns:a16="http://schemas.microsoft.com/office/drawing/2014/main" id="{17A00FB2-45B6-45F9-B4F3-DD78FE699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01" y="6375256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506C28E-0675-4D89-A022-C0434166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"/>
            <a:ext cx="86090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Fecal Pathogens are Present in Different Microbe Groups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6DEDD8-2C6D-49CE-B7CF-BA2AD6FA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07" y="861836"/>
            <a:ext cx="6151660" cy="4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Viruses</a:t>
            </a: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smallest (0.02-0.3 µm diameter); simplest: nucleic acid + protein coat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Bacteria</a:t>
            </a: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0.5-2.0 µm diameter; prokaryotes; cellular; simple internal organization; multiply by binary fission.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Protozoa</a:t>
            </a: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most &gt;2 µm- 2 mm; eukaryotic; uni-cellular; wide range of sizes and shapes; hardy cysts, oocysts or spores; some have complex life cycles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Helminths (Worms)</a:t>
            </a: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multicellular animals; some are human parasites; eggs are 25-150 µm; some have complex life cycles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(too big to show at scale on this graphic)</a:t>
            </a:r>
          </a:p>
        </p:txBody>
      </p:sp>
      <p:pic>
        <p:nvPicPr>
          <p:cNvPr id="17412" name="Picture 1024">
            <a:extLst>
              <a:ext uri="{FF2B5EF4-FFF2-40B4-BE49-F238E27FC236}">
                <a16:creationId xmlns:a16="http://schemas.microsoft.com/office/drawing/2014/main" id="{8D3A467C-42D2-4A7D-B418-8E26B6E136F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3875" y="1094413"/>
            <a:ext cx="2500258" cy="4160152"/>
          </a:xfrm>
          <a:noFill/>
        </p:spPr>
      </p:pic>
      <p:pic>
        <p:nvPicPr>
          <p:cNvPr id="6" name="Picture 5" descr="UNC_GILLINGS_542_transp_bg_200px_wide.png">
            <a:extLst>
              <a:ext uri="{FF2B5EF4-FFF2-40B4-BE49-F238E27FC236}">
                <a16:creationId xmlns:a16="http://schemas.microsoft.com/office/drawing/2014/main" id="{5524EEDF-5F5B-4E0C-993C-BDA7F723E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01" y="6476856"/>
            <a:ext cx="1219119" cy="310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8C8A9D-F2D1-4B7E-A3F1-8170334954CA}"/>
              </a:ext>
            </a:extLst>
          </p:cNvPr>
          <p:cNvSpPr txBox="1"/>
          <p:nvPr/>
        </p:nvSpPr>
        <p:spPr>
          <a:xfrm>
            <a:off x="394997" y="5709298"/>
            <a:ext cx="7150791" cy="7848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-342900" defTabSz="914400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500" b="1" dirty="0">
                <a:solidFill>
                  <a:srgbClr val="00000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Pathogens differ in occurrence, survival, resistance to water and waste treatment, infectivity and health effects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530352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Brief (and Selective) History of Reuse</a:t>
            </a:r>
          </a:p>
        </p:txBody>
      </p:sp>
      <p:sp>
        <p:nvSpPr>
          <p:cNvPr id="16386" name="Content Placeholder 3"/>
          <p:cNvSpPr>
            <a:spLocks noGrp="1"/>
          </p:cNvSpPr>
          <p:nvPr>
            <p:ph sz="quarter" idx="1"/>
          </p:nvPr>
        </p:nvSpPr>
        <p:spPr>
          <a:xfrm>
            <a:off x="142725" y="902076"/>
            <a:ext cx="8603709" cy="524825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1910s- 20s: US State parks in AZ and CA begin using reuse water to supply ornamental lakes, water lawns, and to flush toilets. (Grand Canyon Nat’l Park)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</a:rPr>
              <a:t>1930s: San Francisco uses secondary-Rx’d. water to irrigate Golden Gate Park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1942: Baltimore, MD - Bethlehem Steel Co. uses reclaimed water for metals cooling and steel processing.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1960: City of Colorado Springs, CO - reclaimed water used for  landscape irrigation of golf courses, parks, cemeteries &amp; freeways.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1962: Los Angeles County, CA uses groundwater recharge via spreading basins.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1968:Windhoek Namibia uses advanced direct wastewater reclamation system to augment potable water supply.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1969: Wagga Wagga, Australia uses landscape irrigation of sporting fields, lawns, and fields.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1976: Orange County, CA uses groundwater recharge by direct injection.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1977: Israel uses groundwater recharge by basins for unrestricted crop irrigation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1980s: Australia uses reclaimed water for private homes. Toilets.</a:t>
            </a:r>
          </a:p>
        </p:txBody>
      </p:sp>
      <p:pic>
        <p:nvPicPr>
          <p:cNvPr id="4" name="Picture 3" descr="UNC_GILLINGS_542_transp_bg_200px_wide.png">
            <a:extLst>
              <a:ext uri="{FF2B5EF4-FFF2-40B4-BE49-F238E27FC236}">
                <a16:creationId xmlns:a16="http://schemas.microsoft.com/office/drawing/2014/main" id="{AA784501-1A4A-4F61-AD05-B4FE6365F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49275" y="-366713"/>
            <a:ext cx="8042275" cy="1336676"/>
          </a:xfrm>
        </p:spPr>
        <p:txBody>
          <a:bodyPr/>
          <a:lstStyle/>
          <a:p>
            <a:r>
              <a:rPr lang="en-US" altLang="en-US" sz="35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Background on Reclaimed Water Uses </a:t>
            </a:r>
            <a:endParaRPr lang="en-US" altLang="en-US" sz="25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643992"/>
              </p:ext>
            </p:extLst>
          </p:nvPr>
        </p:nvGraphicFramePr>
        <p:xfrm>
          <a:off x="88218" y="969963"/>
          <a:ext cx="8964387" cy="5842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1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62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Use</a:t>
                      </a:r>
                      <a:r>
                        <a:rPr lang="en-US" sz="1500" baseline="0" dirty="0"/>
                        <a:t> Category</a:t>
                      </a:r>
                      <a:endParaRPr lang="en-US" sz="1500" dirty="0"/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Type</a:t>
                      </a:r>
                      <a:r>
                        <a:rPr lang="en-US" sz="1500" baseline="0" dirty="0"/>
                        <a:t> of Use </a:t>
                      </a:r>
                      <a:endParaRPr lang="en-US" sz="1500" dirty="0"/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Issues</a:t>
                      </a:r>
                      <a:r>
                        <a:rPr lang="en-US" sz="1500" baseline="0" dirty="0"/>
                        <a:t> with Use</a:t>
                      </a:r>
                      <a:endParaRPr lang="en-US" sz="1500" dirty="0"/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Benefits</a:t>
                      </a:r>
                      <a:r>
                        <a:rPr lang="en-US" sz="1400" baseline="0" dirty="0"/>
                        <a:t> of Use</a:t>
                      </a:r>
                      <a:endParaRPr lang="en-US" sz="1400" dirty="0"/>
                    </a:p>
                  </a:txBody>
                  <a:tcPr marL="91446" marR="91446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21">
                <a:tc>
                  <a:txBody>
                    <a:bodyPr/>
                    <a:lstStyle/>
                    <a:p>
                      <a:r>
                        <a:rPr lang="en-US" sz="1500" dirty="0"/>
                        <a:t>Landscape Irrigation</a:t>
                      </a:r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Parks, athletic fields, playgrounds,</a:t>
                      </a:r>
                      <a:r>
                        <a:rPr lang="en-US" sz="1500" baseline="0" dirty="0"/>
                        <a:t> cemeteries, golf courses, school grounds, lawns</a:t>
                      </a:r>
                      <a:endParaRPr lang="en-US" sz="1500" dirty="0"/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/>
                        <a:t>Dual distribution system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/>
                        <a:t>Uneven</a:t>
                      </a:r>
                      <a:r>
                        <a:rPr lang="en-US" sz="1500" baseline="0" dirty="0"/>
                        <a:t> seasonal demand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/>
                        <a:t>High TDS can affect plant health</a:t>
                      </a:r>
                      <a:endParaRPr lang="en-US" sz="1500" dirty="0"/>
                    </a:p>
                  </a:txBody>
                  <a:tcPr marL="91446" marR="91446" marT="45719" marB="45719"/>
                </a:tc>
                <a:tc rowSpan="5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Cost savings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Expand water resources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Increase resiliency to climate impacts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Decrease</a:t>
                      </a:r>
                      <a:r>
                        <a:rPr lang="en-US" sz="1600" baseline="0" dirty="0"/>
                        <a:t> use of drinking water for non-potable uses</a:t>
                      </a:r>
                      <a:endParaRPr lang="en-US" sz="16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Reduce need for chemicals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Decrease</a:t>
                      </a:r>
                      <a:r>
                        <a:rPr lang="en-US" sz="1600" baseline="0" dirty="0"/>
                        <a:t> wastewater discharge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/>
                        <a:t>Environmental and ecosystem benefits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/>
                    </a:p>
                  </a:txBody>
                  <a:tcPr marL="91446" marR="91446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65">
                <a:tc>
                  <a:txBody>
                    <a:bodyPr/>
                    <a:lstStyle/>
                    <a:p>
                      <a:r>
                        <a:rPr lang="en-US" sz="1500" dirty="0"/>
                        <a:t>Agricultural Irrigation</a:t>
                      </a:r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Crops</a:t>
                      </a:r>
                      <a:r>
                        <a:rPr lang="en-US" sz="1500" baseline="0" dirty="0"/>
                        <a:t> (food, fodder, fiber, seeds), nurseries</a:t>
                      </a:r>
                      <a:endParaRPr lang="en-US" sz="1500" dirty="0"/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/>
                        <a:t>Use</a:t>
                      </a:r>
                      <a:r>
                        <a:rPr lang="en-US" sz="1500" baseline="0" dirty="0"/>
                        <a:t> level and source distance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/>
                        <a:t>Dual distribution system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/>
                        <a:t>Uneven</a:t>
                      </a:r>
                      <a:r>
                        <a:rPr lang="en-US" sz="1500" baseline="0" dirty="0"/>
                        <a:t> seasonal demand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/>
                        <a:t>High TDS can affect plant health</a:t>
                      </a:r>
                      <a:endParaRPr lang="en-US" sz="1500" dirty="0"/>
                    </a:p>
                  </a:txBody>
                  <a:tcPr marL="91446" marR="91446" marT="45719" marB="45719"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055">
                <a:tc>
                  <a:txBody>
                    <a:bodyPr/>
                    <a:lstStyle/>
                    <a:p>
                      <a:r>
                        <a:rPr lang="en-US" sz="1500" dirty="0"/>
                        <a:t>Nonpotable urban uses</a:t>
                      </a:r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Toilet flushing, fire protection, chiller</a:t>
                      </a:r>
                      <a:r>
                        <a:rPr lang="en-US" sz="1500" baseline="0" dirty="0"/>
                        <a:t> water, vehicle washing </a:t>
                      </a:r>
                      <a:endParaRPr lang="en-US" sz="1500" dirty="0"/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/>
                        <a:t>Dual distribution system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/>
                        <a:t>Building level dual plumbing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/>
                        <a:t>Need for cross connection and contamination control</a:t>
                      </a:r>
                    </a:p>
                  </a:txBody>
                  <a:tcPr marL="91446" marR="91446" marT="45719" marB="45719"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21">
                <a:tc>
                  <a:txBody>
                    <a:bodyPr/>
                    <a:lstStyle/>
                    <a:p>
                      <a:r>
                        <a:rPr lang="en-US" sz="1500" dirty="0"/>
                        <a:t>Groundwater Recharge </a:t>
                      </a:r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Aquifer storage and recovery, seawater intrusion control</a:t>
                      </a:r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/>
                        <a:t>Appropriate conditions needed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/>
                        <a:t>High level of treatment may be required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/>
                        <a:t>Potential for water</a:t>
                      </a:r>
                      <a:r>
                        <a:rPr lang="en-US" sz="1500" baseline="0" dirty="0"/>
                        <a:t> quality degradation in subsurface</a:t>
                      </a:r>
                      <a:endParaRPr lang="en-US" sz="1500" dirty="0"/>
                    </a:p>
                  </a:txBody>
                  <a:tcPr marL="91446" marR="91446" marT="45719" marB="45719"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7291">
                <a:tc>
                  <a:txBody>
                    <a:bodyPr/>
                    <a:lstStyle/>
                    <a:p>
                      <a:r>
                        <a:rPr lang="en-US" sz="1500" dirty="0"/>
                        <a:t>Potable</a:t>
                      </a:r>
                      <a:r>
                        <a:rPr lang="en-US" sz="1500" baseline="0" dirty="0"/>
                        <a:t> Water Supply Augmentation</a:t>
                      </a:r>
                      <a:endParaRPr lang="en-US" sz="1500" dirty="0"/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Water supply treatment and source blending</a:t>
                      </a:r>
                    </a:p>
                  </a:txBody>
                  <a:tcPr marL="91446" marR="91446"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/>
                        <a:t>High level of treatment required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/>
                        <a:t>Requires</a:t>
                      </a:r>
                      <a:r>
                        <a:rPr lang="en-US" sz="1500" baseline="0" dirty="0"/>
                        <a:t> post-treatment storage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/>
                        <a:t>Can be energy intensive</a:t>
                      </a:r>
                      <a:endParaRPr lang="en-US" sz="1500" dirty="0"/>
                    </a:p>
                  </a:txBody>
                  <a:tcPr marL="91446" marR="91446" marT="45719" marB="45719"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UNC_GILLINGS_542_transp_bg_200px_wide.png">
            <a:extLst>
              <a:ext uri="{FF2B5EF4-FFF2-40B4-BE49-F238E27FC236}">
                <a16:creationId xmlns:a16="http://schemas.microsoft.com/office/drawing/2014/main" id="{E37FC79A-1FD2-47F3-8444-DE32557F7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6BCD-D3DB-422E-9BC8-FE9A556C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Addressing Microbial Health Risks of Water Reuse Resulting from Reclaimed Water Use and Human Exposures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A4888D9-76CC-45E6-A26D-8DCA54D2A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071" y="1088136"/>
            <a:ext cx="8338266" cy="4681728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Key Goal: Reduce Risks from Pathogens to Tolerable Levels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Approach: Quantitative Microbial Risk Assessment (</a:t>
            </a:r>
            <a:r>
              <a:rPr lang="en-US" sz="2400" b="1" dirty="0">
                <a:latin typeface="Calibri" panose="020F0502020204030204" pitchFamily="34" charset="0"/>
              </a:rPr>
              <a:t>QMRA</a:t>
            </a:r>
            <a:r>
              <a:rPr lang="en-US" sz="2400" dirty="0">
                <a:latin typeface="Calibri" panose="020F0502020204030204" pitchFamily="34" charset="0"/>
              </a:rPr>
              <a:t>)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Pathogen levels in sources (e.g., sewage)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Pathogen reductions by treatment processes (e.g., Log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or % reductions)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Achieve tolerable level of pathogen risk in water to which people are exposed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3E908C-4E42-486A-9479-1123F2ACE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313" y="3158654"/>
            <a:ext cx="5330250" cy="3252657"/>
          </a:xfrm>
          <a:prstGeom prst="rect">
            <a:avLst/>
          </a:prstGeom>
        </p:spPr>
      </p:pic>
      <p:pic>
        <p:nvPicPr>
          <p:cNvPr id="5" name="Picture 4" descr="UNC_GILLINGS_542_transp_bg_200px_wide.png">
            <a:extLst>
              <a:ext uri="{FF2B5EF4-FFF2-40B4-BE49-F238E27FC236}">
                <a16:creationId xmlns:a16="http://schemas.microsoft.com/office/drawing/2014/main" id="{6825CEDF-64BC-4748-9E86-D6DF85EE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0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46BF56-9C93-43BE-9C12-25FC1DE9C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72" y="310105"/>
            <a:ext cx="7267522" cy="5432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107841-2472-475F-ADA9-B8569ACF730A}"/>
              </a:ext>
            </a:extLst>
          </p:cNvPr>
          <p:cNvSpPr txBox="1"/>
          <p:nvPr/>
        </p:nvSpPr>
        <p:spPr>
          <a:xfrm>
            <a:off x="572492" y="5658892"/>
            <a:ext cx="79526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A Watershed Scale “One Water” and “One Health” Approach is Recommended by EPA</a:t>
            </a:r>
          </a:p>
          <a:p>
            <a:r>
              <a:rPr lang="en-US" dirty="0">
                <a:latin typeface="Calibri" panose="020F0502020204030204" pitchFamily="34" charset="0"/>
              </a:rPr>
              <a:t>(from the 2019 EPA National Water Reuse Action Plan Draft)</a:t>
            </a:r>
          </a:p>
          <a:p>
            <a:r>
              <a:rPr lang="en-US" sz="1600" dirty="0">
                <a:latin typeface="Arial Narrow" panose="020B0606020202030204" pitchFamily="34" charset="0"/>
                <a:hlinkClick r:id="rId3"/>
              </a:rPr>
              <a:t>https://www.epa.gov/sites/production/files/2019-09/documents/water-reuse-2019-appendix-a.pdf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D4CA1-2485-4293-A5E7-4BB8BAA738B4}"/>
              </a:ext>
            </a:extLst>
          </p:cNvPr>
          <p:cNvSpPr txBox="1"/>
          <p:nvPr/>
        </p:nvSpPr>
        <p:spPr>
          <a:xfrm>
            <a:off x="4921857" y="219090"/>
            <a:ext cx="3355452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Fit for Purpose Treatment and Reuse</a:t>
            </a:r>
            <a:endParaRPr lang="en-US" sz="1600" b="1" dirty="0"/>
          </a:p>
        </p:txBody>
      </p:sp>
      <p:pic>
        <p:nvPicPr>
          <p:cNvPr id="6" name="Picture 5" descr="UNC_GILLINGS_542_transp_bg_200px_wide.png">
            <a:extLst>
              <a:ext uri="{FF2B5EF4-FFF2-40B4-BE49-F238E27FC236}">
                <a16:creationId xmlns:a16="http://schemas.microsoft.com/office/drawing/2014/main" id="{FFE7F32F-68F8-4630-A819-6041EE9A7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5" y="6360697"/>
            <a:ext cx="1219119" cy="3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50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华文新魏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华文新魏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华文新魏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28714</TotalTime>
  <Words>2598</Words>
  <Application>Microsoft Office PowerPoint</Application>
  <PresentationFormat>On-screen Show (4:3)</PresentationFormat>
  <Paragraphs>304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PGothic</vt:lpstr>
      <vt:lpstr>Arial</vt:lpstr>
      <vt:lpstr>Arial Narrow</vt:lpstr>
      <vt:lpstr>Calibri</vt:lpstr>
      <vt:lpstr>Georgia</vt:lpstr>
      <vt:lpstr>Gill Sans MT</vt:lpstr>
      <vt:lpstr>Wingdings</vt:lpstr>
      <vt:lpstr>Wingdings 2</vt:lpstr>
      <vt:lpstr>Civic</vt:lpstr>
      <vt:lpstr>Office Theme</vt:lpstr>
      <vt:lpstr>Default Design</vt:lpstr>
      <vt:lpstr>Health-related microbial aspects of water reuse and reclaimed water quality:   global, national and NC experiences and issues</vt:lpstr>
      <vt:lpstr>PowerPoint Presentation</vt:lpstr>
      <vt:lpstr>Wastewater Contaminants of Health Concern</vt:lpstr>
      <vt:lpstr>Fecal Microbes Causing Human Disease (Pathogens) Can Lead to Environmental Exposures Via Various Routes or Pathways </vt:lpstr>
      <vt:lpstr>PowerPoint Presentation</vt:lpstr>
      <vt:lpstr>Brief (and Selective) History of Reuse</vt:lpstr>
      <vt:lpstr>Background on Reclaimed Water Uses </vt:lpstr>
      <vt:lpstr>Addressing Microbial Health Risks of Water Reuse Resulting from Reclaimed Water Use and Human Exposures</vt:lpstr>
      <vt:lpstr>PowerPoint Presentation</vt:lpstr>
      <vt:lpstr> Microbial Reduction Goals for Reuse and Potable Reuse Treatment Processes</vt:lpstr>
      <vt:lpstr>Estimated LRVs for Wastewater Treatments Processes</vt:lpstr>
      <vt:lpstr>PowerPoint Presentation</vt:lpstr>
      <vt:lpstr>Assessing Risk and Microbial Data Needed</vt:lpstr>
      <vt:lpstr>Important Health-Related Microorganisms </vt:lpstr>
      <vt:lpstr>PowerPoint Presentation</vt:lpstr>
      <vt:lpstr>PowerPoint Presentation</vt:lpstr>
      <vt:lpstr>PowerPoint Presentation</vt:lpstr>
      <vt:lpstr>NC Type 2 Reclaimed Water (NCT2RW)</vt:lpstr>
      <vt:lpstr>Rationale and Need for Reuse Research in NC</vt:lpstr>
      <vt:lpstr>Microbial Quality of NCT2RW for 4 NC Treatment Facilities: Study Aims</vt:lpstr>
      <vt:lpstr>Average Bacteria Log10 Reductions</vt:lpstr>
      <vt:lpstr>Average Virus Log10 Reductions</vt:lpstr>
      <vt:lpstr>Average Protozoan Parasite Log10 Reductions</vt:lpstr>
      <vt:lpstr>Key Risk Assessment Results</vt:lpstr>
      <vt:lpstr>Future Needs and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Nimmer, Kim</cp:lastModifiedBy>
  <cp:revision>155</cp:revision>
  <dcterms:created xsi:type="dcterms:W3CDTF">2017-01-31T14:58:20Z</dcterms:created>
  <dcterms:modified xsi:type="dcterms:W3CDTF">2019-12-23T19:00:11Z</dcterms:modified>
</cp:coreProperties>
</file>